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1"/>
  </p:notesMasterIdLst>
  <p:sldIdLst>
    <p:sldId id="256" r:id="rId2"/>
    <p:sldId id="257" r:id="rId3"/>
    <p:sldId id="258" r:id="rId4"/>
    <p:sldId id="292" r:id="rId5"/>
    <p:sldId id="298" r:id="rId6"/>
    <p:sldId id="286" r:id="rId7"/>
    <p:sldId id="285" r:id="rId8"/>
    <p:sldId id="283" r:id="rId9"/>
    <p:sldId id="287" r:id="rId10"/>
    <p:sldId id="296" r:id="rId11"/>
    <p:sldId id="288" r:id="rId12"/>
    <p:sldId id="289" r:id="rId13"/>
    <p:sldId id="299" r:id="rId14"/>
    <p:sldId id="300" r:id="rId15"/>
    <p:sldId id="301" r:id="rId16"/>
    <p:sldId id="302" r:id="rId17"/>
    <p:sldId id="290" r:id="rId18"/>
    <p:sldId id="291" r:id="rId19"/>
    <p:sldId id="284" r:id="rId20"/>
    <p:sldId id="293" r:id="rId21"/>
    <p:sldId id="294" r:id="rId22"/>
    <p:sldId id="297" r:id="rId23"/>
    <p:sldId id="295" r:id="rId24"/>
    <p:sldId id="260" r:id="rId25"/>
    <p:sldId id="261" r:id="rId26"/>
    <p:sldId id="262" r:id="rId27"/>
    <p:sldId id="263" r:id="rId28"/>
    <p:sldId id="266" r:id="rId29"/>
    <p:sldId id="264" r:id="rId30"/>
    <p:sldId id="265" r:id="rId31"/>
    <p:sldId id="267" r:id="rId32"/>
    <p:sldId id="269" r:id="rId33"/>
    <p:sldId id="270" r:id="rId34"/>
    <p:sldId id="268" r:id="rId35"/>
    <p:sldId id="271" r:id="rId36"/>
    <p:sldId id="272" r:id="rId37"/>
    <p:sldId id="280" r:id="rId38"/>
    <p:sldId id="281" r:id="rId39"/>
    <p:sldId id="282" r:id="rId4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530"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E32AD0-8004-42BF-B83D-3664A4A31ACA}" type="datetimeFigureOut">
              <a:rPr lang="ru-RU" smtClean="0"/>
              <a:pPr/>
              <a:t>07.12.2015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F4794C-26D5-43A7-BF3C-63B5CCDDA94F}"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AA0708-6C2D-4E1C-8456-E0EB75D8245F}" type="slidenum">
              <a:rPr lang="ru-RU"/>
              <a:pPr/>
              <a:t>32</a:t>
            </a:fld>
            <a:endParaRPr lang="ru-RU"/>
          </a:p>
        </p:txBody>
      </p:sp>
      <p:sp>
        <p:nvSpPr>
          <p:cNvPr id="281602" name="Rectangle 2"/>
          <p:cNvSpPr>
            <a:spLocks noGrp="1" noRot="1" noChangeAspect="1" noChangeArrowheads="1" noTextEdit="1"/>
          </p:cNvSpPr>
          <p:nvPr>
            <p:ph type="sldImg"/>
          </p:nvPr>
        </p:nvSpPr>
        <p:spPr>
          <a:ln/>
        </p:spPr>
      </p:sp>
      <p:sp>
        <p:nvSpPr>
          <p:cNvPr id="281603" name="Rectangle 3"/>
          <p:cNvSpPr>
            <a:spLocks noGrp="1" noChangeArrowheads="1"/>
          </p:cNvSpPr>
          <p:nvPr>
            <p:ph type="body" idx="1"/>
          </p:nvPr>
        </p:nvSpPr>
        <p:spPr/>
        <p:txBody>
          <a:bodyPr/>
          <a:lstStyle/>
          <a:p>
            <a:r>
              <a:rPr lang="ru-RU"/>
              <a:t>ВОРОТА</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5A19804-E8BC-4200-B7C4-D42FBBD92DB7}" type="slidenum">
              <a:rPr lang="ru-RU"/>
              <a:pPr/>
              <a:t>33</a:t>
            </a:fld>
            <a:endParaRPr lang="ru-RU"/>
          </a:p>
        </p:txBody>
      </p:sp>
      <p:sp>
        <p:nvSpPr>
          <p:cNvPr id="285698" name="Rectangle 2"/>
          <p:cNvSpPr>
            <a:spLocks noGrp="1" noRot="1" noChangeAspect="1" noChangeArrowheads="1" noTextEdit="1"/>
          </p:cNvSpPr>
          <p:nvPr>
            <p:ph type="sldImg"/>
          </p:nvPr>
        </p:nvSpPr>
        <p:spPr>
          <a:ln/>
        </p:spPr>
      </p:sp>
      <p:sp>
        <p:nvSpPr>
          <p:cNvPr id="285699" name="Rectangle 3"/>
          <p:cNvSpPr>
            <a:spLocks noGrp="1" noChangeArrowheads="1"/>
          </p:cNvSpPr>
          <p:nvPr>
            <p:ph type="body" idx="1"/>
          </p:nvPr>
        </p:nvSpPr>
        <p:spPr/>
        <p:txBody>
          <a:bodyPr/>
          <a:lstStyle/>
          <a:p>
            <a:r>
              <a:rPr lang="ru-RU"/>
              <a:t>ПЕНАЛ</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8E864CE2-B827-4147-8BC6-CEB31DE24A70}" type="datetimeFigureOut">
              <a:rPr lang="ru-RU" smtClean="0"/>
              <a:pPr/>
              <a:t>07.12.2015</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7DB9D3C6-423D-492D-9268-DF5200D671F4}"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8E864CE2-B827-4147-8BC6-CEB31DE24A70}" type="datetimeFigureOut">
              <a:rPr lang="ru-RU" smtClean="0"/>
              <a:pPr/>
              <a:t>07.12.2015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DB9D3C6-423D-492D-9268-DF5200D671F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8E864CE2-B827-4147-8BC6-CEB31DE24A70}" type="datetimeFigureOut">
              <a:rPr lang="ru-RU" smtClean="0"/>
              <a:pPr/>
              <a:t>07.12.2015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DB9D3C6-423D-492D-9268-DF5200D671F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8E864CE2-B827-4147-8BC6-CEB31DE24A70}" type="datetimeFigureOut">
              <a:rPr lang="ru-RU" smtClean="0"/>
              <a:pPr/>
              <a:t>07.12.2015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DB9D3C6-423D-492D-9268-DF5200D671F4}"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8E864CE2-B827-4147-8BC6-CEB31DE24A70}" type="datetimeFigureOut">
              <a:rPr lang="ru-RU" smtClean="0"/>
              <a:pPr/>
              <a:t>07.12.2015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DB9D3C6-423D-492D-9268-DF5200D671F4}"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8E864CE2-B827-4147-8BC6-CEB31DE24A70}" type="datetimeFigureOut">
              <a:rPr lang="ru-RU" smtClean="0"/>
              <a:pPr/>
              <a:t>07.12.2015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DB9D3C6-423D-492D-9268-DF5200D671F4}"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8E864CE2-B827-4147-8BC6-CEB31DE24A70}" type="datetimeFigureOut">
              <a:rPr lang="ru-RU" smtClean="0"/>
              <a:pPr/>
              <a:t>07.12.2015</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DB9D3C6-423D-492D-9268-DF5200D671F4}"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8E864CE2-B827-4147-8BC6-CEB31DE24A70}" type="datetimeFigureOut">
              <a:rPr lang="ru-RU" smtClean="0"/>
              <a:pPr/>
              <a:t>07.12.2015</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DB9D3C6-423D-492D-9268-DF5200D671F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8E864CE2-B827-4147-8BC6-CEB31DE24A70}" type="datetimeFigureOut">
              <a:rPr lang="ru-RU" smtClean="0"/>
              <a:pPr/>
              <a:t>07.12.2015</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DB9D3C6-423D-492D-9268-DF5200D671F4}"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8E864CE2-B827-4147-8BC6-CEB31DE24A70}" type="datetimeFigureOut">
              <a:rPr lang="ru-RU" smtClean="0"/>
              <a:pPr/>
              <a:t>07.12.2015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DB9D3C6-423D-492D-9268-DF5200D671F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8E864CE2-B827-4147-8BC6-CEB31DE24A70}" type="datetimeFigureOut">
              <a:rPr lang="ru-RU" smtClean="0"/>
              <a:pPr/>
              <a:t>07.12.2015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DB9D3C6-423D-492D-9268-DF5200D671F4}"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8E864CE2-B827-4147-8BC6-CEB31DE24A70}" type="datetimeFigureOut">
              <a:rPr lang="ru-RU" smtClean="0"/>
              <a:pPr/>
              <a:t>07.12.2015</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7DB9D3C6-423D-492D-9268-DF5200D671F4}"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259632" y="1052736"/>
            <a:ext cx="7406640" cy="1857388"/>
          </a:xfrm>
        </p:spPr>
        <p:txBody>
          <a:bodyPr>
            <a:noAutofit/>
          </a:bodyPr>
          <a:lstStyle/>
          <a:p>
            <a:pPr algn="ctr"/>
            <a:r>
              <a:rPr lang="ru-RU" sz="4400" b="1" dirty="0" smtClean="0"/>
              <a:t>Развитие орфографической зоркости на уроках в начальной школе</a:t>
            </a:r>
            <a:endParaRPr lang="ru-RU" sz="4400" b="1" dirty="0"/>
          </a:p>
        </p:txBody>
      </p:sp>
      <p:sp>
        <p:nvSpPr>
          <p:cNvPr id="3" name="Подзаголовок 2"/>
          <p:cNvSpPr>
            <a:spLocks noGrp="1"/>
          </p:cNvSpPr>
          <p:nvPr>
            <p:ph type="subTitle" idx="1"/>
          </p:nvPr>
        </p:nvSpPr>
        <p:spPr>
          <a:xfrm>
            <a:off x="4932040" y="4286256"/>
            <a:ext cx="3907160" cy="1214446"/>
          </a:xfrm>
        </p:spPr>
        <p:txBody>
          <a:bodyPr>
            <a:normAutofit fontScale="77500" lnSpcReduction="20000"/>
          </a:bodyPr>
          <a:lstStyle/>
          <a:p>
            <a:pPr algn="r"/>
            <a:r>
              <a:rPr lang="ru-RU" b="1" dirty="0" smtClean="0"/>
              <a:t> </a:t>
            </a:r>
            <a:r>
              <a:rPr lang="ru-RU" b="1" dirty="0" smtClean="0"/>
              <a:t>подготовила </a:t>
            </a:r>
          </a:p>
          <a:p>
            <a:pPr algn="r"/>
            <a:r>
              <a:rPr lang="ru-RU" b="1" dirty="0" smtClean="0"/>
              <a:t>учитель начальных классов</a:t>
            </a:r>
          </a:p>
          <a:p>
            <a:pPr algn="r"/>
            <a:r>
              <a:rPr lang="ru-RU" b="1" dirty="0" err="1" smtClean="0"/>
              <a:t>Караева</a:t>
            </a:r>
            <a:r>
              <a:rPr lang="ru-RU" b="1" dirty="0" smtClean="0"/>
              <a:t> Регина Александровна</a:t>
            </a:r>
            <a:endParaRPr lang="ru-RU"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solidFill>
                  <a:srgbClr val="FF0000"/>
                </a:solidFill>
              </a:rPr>
              <a:t>Специально организованное списывание</a:t>
            </a:r>
            <a:endParaRPr lang="ru-RU" dirty="0">
              <a:solidFill>
                <a:srgbClr val="FF0000"/>
              </a:solidFill>
            </a:endParaRPr>
          </a:p>
        </p:txBody>
      </p:sp>
      <p:sp>
        <p:nvSpPr>
          <p:cNvPr id="3" name="Содержимое 2"/>
          <p:cNvSpPr>
            <a:spLocks noGrp="1"/>
          </p:cNvSpPr>
          <p:nvPr>
            <p:ph idx="1"/>
          </p:nvPr>
        </p:nvSpPr>
        <p:spPr/>
        <p:txBody>
          <a:bodyPr>
            <a:normAutofit fontScale="70000" lnSpcReduction="20000"/>
          </a:bodyPr>
          <a:lstStyle/>
          <a:p>
            <a:r>
              <a:rPr lang="ru-RU" b="1" dirty="0" smtClean="0"/>
              <a:t> </a:t>
            </a:r>
            <a:r>
              <a:rPr lang="ru-RU" sz="3400" b="1" dirty="0" smtClean="0">
                <a:solidFill>
                  <a:schemeClr val="accent5">
                    <a:lumMod val="75000"/>
                  </a:schemeClr>
                </a:solidFill>
              </a:rPr>
              <a:t>Предлагаемый прием списывания разработан группой психологов под руководством В.В. </a:t>
            </a:r>
            <a:r>
              <a:rPr lang="ru-RU" sz="3400" b="1" dirty="0" err="1" smtClean="0">
                <a:solidFill>
                  <a:schemeClr val="accent5">
                    <a:lumMod val="75000"/>
                  </a:schemeClr>
                </a:solidFill>
              </a:rPr>
              <a:t>Репкина</a:t>
            </a:r>
            <a:r>
              <a:rPr lang="ru-RU" sz="3400" b="1" dirty="0" smtClean="0">
                <a:solidFill>
                  <a:schemeClr val="accent5">
                    <a:lumMod val="75000"/>
                  </a:schemeClr>
                </a:solidFill>
              </a:rPr>
              <a:t> и П.С. </a:t>
            </a:r>
            <a:r>
              <a:rPr lang="ru-RU" sz="3400" b="1" dirty="0" err="1" smtClean="0">
                <a:solidFill>
                  <a:schemeClr val="accent5">
                    <a:lumMod val="75000"/>
                  </a:schemeClr>
                </a:solidFill>
              </a:rPr>
              <a:t>Жедек</a:t>
            </a:r>
            <a:r>
              <a:rPr lang="ru-RU" sz="3400" b="1" dirty="0" smtClean="0">
                <a:solidFill>
                  <a:schemeClr val="accent5">
                    <a:lumMod val="75000"/>
                  </a:schemeClr>
                </a:solidFill>
              </a:rPr>
              <a:t>. Для того чтобы данная работа принесла желаемый результат, во-первых, она должна проводиться ежедневно, желательно на протяжении всей начальной школы, во-вторых, должен жестко соблюдаться сам алгоритм письма, так как каждый шаг имеет определенную смысловую нагрузку и не может быть выкинут из списка. Только полное воспроизведение алгоритма гарантирует успех. В классе алгоритм списывания составляется с детьми коллективно и размещается рядом с доской. Каждый ученик получает дополнительно карточку, на которой записан весь порядок действия при списывании. </a:t>
            </a:r>
            <a:br>
              <a:rPr lang="ru-RU" sz="3400" b="1" dirty="0" smtClean="0">
                <a:solidFill>
                  <a:schemeClr val="accent5">
                    <a:lumMod val="75000"/>
                  </a:schemeClr>
                </a:solidFill>
              </a:rPr>
            </a:br>
            <a:endParaRPr lang="ru-RU" sz="3400" b="1" dirty="0">
              <a:solidFill>
                <a:schemeClr val="accent5">
                  <a:lumMod val="75000"/>
                </a:schemeClr>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solidFill>
                  <a:srgbClr val="FF0000"/>
                </a:solidFill>
              </a:rPr>
              <a:t>Специально организованное списывание </a:t>
            </a:r>
            <a:r>
              <a:rPr lang="ru-RU" dirty="0" smtClean="0"/>
              <a:t/>
            </a:r>
            <a:br>
              <a:rPr lang="ru-RU" dirty="0" smtClean="0"/>
            </a:br>
            <a:endParaRPr lang="ru-RU" dirty="0"/>
          </a:p>
        </p:txBody>
      </p:sp>
      <p:sp>
        <p:nvSpPr>
          <p:cNvPr id="3" name="Содержимое 2"/>
          <p:cNvSpPr>
            <a:spLocks noGrp="1"/>
          </p:cNvSpPr>
          <p:nvPr>
            <p:ph idx="1"/>
          </p:nvPr>
        </p:nvSpPr>
        <p:spPr/>
        <p:txBody>
          <a:bodyPr>
            <a:normAutofit fontScale="62500" lnSpcReduction="20000"/>
          </a:bodyPr>
          <a:lstStyle/>
          <a:p>
            <a:r>
              <a:rPr lang="ru-RU" sz="3600" b="1" i="1" dirty="0" smtClean="0">
                <a:solidFill>
                  <a:schemeClr val="accent5">
                    <a:lumMod val="75000"/>
                  </a:schemeClr>
                </a:solidFill>
              </a:rPr>
              <a:t>Памятка</a:t>
            </a:r>
            <a:r>
              <a:rPr lang="ru-RU" sz="3600" b="1" dirty="0" smtClean="0">
                <a:solidFill>
                  <a:schemeClr val="accent5">
                    <a:lumMod val="75000"/>
                  </a:schemeClr>
                </a:solidFill>
              </a:rPr>
              <a:t/>
            </a:r>
            <a:br>
              <a:rPr lang="ru-RU" sz="3600" b="1" dirty="0" smtClean="0">
                <a:solidFill>
                  <a:schemeClr val="accent5">
                    <a:lumMod val="75000"/>
                  </a:schemeClr>
                </a:solidFill>
              </a:rPr>
            </a:br>
            <a:r>
              <a:rPr lang="ru-RU" sz="3600" b="1" dirty="0" smtClean="0">
                <a:solidFill>
                  <a:schemeClr val="accent5">
                    <a:lumMod val="75000"/>
                  </a:schemeClr>
                </a:solidFill>
              </a:rPr>
              <a:t>1. Прочитай предложение, чтобы понять и запомнить его. </a:t>
            </a:r>
            <a:br>
              <a:rPr lang="ru-RU" sz="3600" b="1" dirty="0" smtClean="0">
                <a:solidFill>
                  <a:schemeClr val="accent5">
                    <a:lumMod val="75000"/>
                  </a:schemeClr>
                </a:solidFill>
              </a:rPr>
            </a:br>
            <a:r>
              <a:rPr lang="ru-RU" sz="3600" b="1" dirty="0" smtClean="0">
                <a:solidFill>
                  <a:schemeClr val="accent5">
                    <a:lumMod val="75000"/>
                  </a:schemeClr>
                </a:solidFill>
              </a:rPr>
              <a:t>2. Повтори предложение, не глядя в текст, чтобы проверить, запомнил ли ты его. </a:t>
            </a:r>
            <a:br>
              <a:rPr lang="ru-RU" sz="3600" b="1" dirty="0" smtClean="0">
                <a:solidFill>
                  <a:schemeClr val="accent5">
                    <a:lumMod val="75000"/>
                  </a:schemeClr>
                </a:solidFill>
              </a:rPr>
            </a:br>
            <a:r>
              <a:rPr lang="ru-RU" sz="3600" b="1" dirty="0" smtClean="0">
                <a:solidFill>
                  <a:schemeClr val="accent5">
                    <a:lumMod val="75000"/>
                  </a:schemeClr>
                </a:solidFill>
              </a:rPr>
              <a:t>3. Выдели орфограммы в списываемом тексте. </a:t>
            </a:r>
            <a:br>
              <a:rPr lang="ru-RU" sz="3600" b="1" dirty="0" smtClean="0">
                <a:solidFill>
                  <a:schemeClr val="accent5">
                    <a:lumMod val="75000"/>
                  </a:schemeClr>
                </a:solidFill>
              </a:rPr>
            </a:br>
            <a:r>
              <a:rPr lang="ru-RU" sz="3600" b="1" dirty="0" smtClean="0">
                <a:solidFill>
                  <a:schemeClr val="accent5">
                    <a:lumMod val="75000"/>
                  </a:schemeClr>
                </a:solidFill>
              </a:rPr>
              <a:t>4. Прочитай предложение так, как оно написано. </a:t>
            </a:r>
            <a:br>
              <a:rPr lang="ru-RU" sz="3600" b="1" dirty="0" smtClean="0">
                <a:solidFill>
                  <a:schemeClr val="accent5">
                    <a:lumMod val="75000"/>
                  </a:schemeClr>
                </a:solidFill>
              </a:rPr>
            </a:br>
            <a:r>
              <a:rPr lang="ru-RU" sz="3600" b="1" dirty="0" smtClean="0">
                <a:solidFill>
                  <a:schemeClr val="accent5">
                    <a:lumMod val="75000"/>
                  </a:schemeClr>
                </a:solidFill>
              </a:rPr>
              <a:t>5. Повтори, не глядя в текст, предложение так, как будешь писать. </a:t>
            </a:r>
            <a:br>
              <a:rPr lang="ru-RU" sz="3600" b="1" dirty="0" smtClean="0">
                <a:solidFill>
                  <a:schemeClr val="accent5">
                    <a:lumMod val="75000"/>
                  </a:schemeClr>
                </a:solidFill>
              </a:rPr>
            </a:br>
            <a:r>
              <a:rPr lang="ru-RU" sz="3600" b="1" dirty="0" smtClean="0">
                <a:solidFill>
                  <a:schemeClr val="accent5">
                    <a:lumMod val="75000"/>
                  </a:schemeClr>
                </a:solidFill>
              </a:rPr>
              <a:t>6. Пиши, диктуя себе так, как проговорил последние два раза. </a:t>
            </a:r>
            <a:br>
              <a:rPr lang="ru-RU" sz="3600" b="1" dirty="0" smtClean="0">
                <a:solidFill>
                  <a:schemeClr val="accent5">
                    <a:lumMod val="75000"/>
                  </a:schemeClr>
                </a:solidFill>
              </a:rPr>
            </a:br>
            <a:r>
              <a:rPr lang="ru-RU" sz="3600" b="1" dirty="0" smtClean="0">
                <a:solidFill>
                  <a:schemeClr val="accent5">
                    <a:lumMod val="75000"/>
                  </a:schemeClr>
                </a:solidFill>
              </a:rPr>
              <a:t>7. Проверь написанное: </a:t>
            </a:r>
            <a:br>
              <a:rPr lang="ru-RU" sz="3600" b="1" dirty="0" smtClean="0">
                <a:solidFill>
                  <a:schemeClr val="accent5">
                    <a:lumMod val="75000"/>
                  </a:schemeClr>
                </a:solidFill>
              </a:rPr>
            </a:br>
            <a:r>
              <a:rPr lang="ru-RU" sz="3600" b="1" dirty="0" smtClean="0">
                <a:solidFill>
                  <a:schemeClr val="accent5">
                    <a:lumMod val="75000"/>
                  </a:schemeClr>
                </a:solidFill>
              </a:rPr>
              <a:t>а) читай то, что написал, отмечая дужками слоги; </a:t>
            </a:r>
            <a:br>
              <a:rPr lang="ru-RU" sz="3600" b="1" dirty="0" smtClean="0">
                <a:solidFill>
                  <a:schemeClr val="accent5">
                    <a:lumMod val="75000"/>
                  </a:schemeClr>
                </a:solidFill>
              </a:rPr>
            </a:br>
            <a:r>
              <a:rPr lang="ru-RU" sz="3600" b="1" dirty="0" smtClean="0">
                <a:solidFill>
                  <a:schemeClr val="accent5">
                    <a:lumMod val="75000"/>
                  </a:schemeClr>
                </a:solidFill>
              </a:rPr>
              <a:t>б) подчеркни орфограммы в написанном; </a:t>
            </a:r>
            <a:br>
              <a:rPr lang="ru-RU" sz="3600" b="1" dirty="0" smtClean="0">
                <a:solidFill>
                  <a:schemeClr val="accent5">
                    <a:lumMod val="75000"/>
                  </a:schemeClr>
                </a:solidFill>
              </a:rPr>
            </a:br>
            <a:r>
              <a:rPr lang="ru-RU" sz="3600" b="1" dirty="0" smtClean="0">
                <a:solidFill>
                  <a:schemeClr val="accent5">
                    <a:lumMod val="75000"/>
                  </a:schemeClr>
                </a:solidFill>
              </a:rPr>
              <a:t>в) сверь каждую орфограмму с исходным текстом. </a:t>
            </a:r>
            <a:br>
              <a:rPr lang="ru-RU" sz="3600" b="1" dirty="0" smtClean="0">
                <a:solidFill>
                  <a:schemeClr val="accent5">
                    <a:lumMod val="75000"/>
                  </a:schemeClr>
                </a:solidFill>
              </a:rPr>
            </a:br>
            <a:endParaRPr lang="ru-RU" sz="3600" b="1" dirty="0">
              <a:solidFill>
                <a:schemeClr val="accent5">
                  <a:lumMod val="75000"/>
                </a:scheme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solidFill>
                  <a:srgbClr val="FF0000"/>
                </a:solidFill>
              </a:rPr>
              <a:t>Выборочный диктант.</a:t>
            </a:r>
            <a:endParaRPr lang="ru-RU" dirty="0">
              <a:solidFill>
                <a:srgbClr val="FF0000"/>
              </a:solidFill>
            </a:endParaRPr>
          </a:p>
        </p:txBody>
      </p:sp>
      <p:sp>
        <p:nvSpPr>
          <p:cNvPr id="3" name="Содержимое 2"/>
          <p:cNvSpPr>
            <a:spLocks noGrp="1"/>
          </p:cNvSpPr>
          <p:nvPr>
            <p:ph idx="1"/>
          </p:nvPr>
        </p:nvSpPr>
        <p:spPr/>
        <p:txBody>
          <a:bodyPr>
            <a:normAutofit fontScale="85000" lnSpcReduction="10000"/>
          </a:bodyPr>
          <a:lstStyle/>
          <a:p>
            <a:r>
              <a:rPr lang="ru-RU" dirty="0" smtClean="0"/>
              <a:t> </a:t>
            </a:r>
            <a:r>
              <a:rPr lang="ru-RU" b="1" dirty="0" smtClean="0">
                <a:solidFill>
                  <a:schemeClr val="accent5">
                    <a:lumMod val="75000"/>
                  </a:schemeClr>
                </a:solidFill>
              </a:rPr>
              <a:t>Это тот же предупредительный диктант, но при нем дети записывают не все, что диктует учитель, а только те слова или словосочетания, которые в данный момент интересуют   учителя  и  учащихся. Выборочный диктант экономит время: при нем можно записать больше нужных слов и предложений, чем при другом виде работы. А самое главное его преимущество в том, что он требует внимательного, активного отношения к тексту, к письму.</a:t>
            </a:r>
          </a:p>
          <a:p>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solidFill>
                  <a:srgbClr val="FF0000"/>
                </a:solidFill>
              </a:rPr>
              <a:t>Словарный диктант.</a:t>
            </a:r>
            <a:endParaRPr lang="ru-RU" dirty="0">
              <a:solidFill>
                <a:srgbClr val="FF0000"/>
              </a:solidFill>
            </a:endParaRPr>
          </a:p>
        </p:txBody>
      </p:sp>
      <p:sp>
        <p:nvSpPr>
          <p:cNvPr id="3" name="Содержимое 2"/>
          <p:cNvSpPr>
            <a:spLocks noGrp="1"/>
          </p:cNvSpPr>
          <p:nvPr>
            <p:ph idx="1"/>
          </p:nvPr>
        </p:nvSpPr>
        <p:spPr/>
        <p:txBody>
          <a:bodyPr>
            <a:normAutofit fontScale="70000" lnSpcReduction="20000"/>
          </a:bodyPr>
          <a:lstStyle/>
          <a:p>
            <a:r>
              <a:rPr lang="ru-RU" dirty="0" smtClean="0"/>
              <a:t> </a:t>
            </a:r>
            <a:r>
              <a:rPr lang="ru-RU" b="1" dirty="0" smtClean="0">
                <a:solidFill>
                  <a:schemeClr val="accent5">
                    <a:lumMod val="75000"/>
                  </a:schemeClr>
                </a:solidFill>
              </a:rPr>
              <a:t>Он заключается в том, что диктуются не предложения и не связный текст, а отдельные слова. Такими словами могут быть или так называемые трудные слова, т.е. слова с непроверяемыми написаньями, или слова, хотя и подчиняющиеся правилам, но представляющие для учащихся известную трудность: например, слова с проверяемыми гласными или согласными в корне: </a:t>
            </a:r>
            <a:r>
              <a:rPr lang="ru-RU" b="1" i="1" dirty="0" smtClean="0">
                <a:solidFill>
                  <a:schemeClr val="accent5">
                    <a:lumMod val="75000"/>
                  </a:schemeClr>
                </a:solidFill>
              </a:rPr>
              <a:t>каток, низкий, скользкий, поздний, сеют, строят ,сзади, ещё </a:t>
            </a:r>
            <a:r>
              <a:rPr lang="ru-RU" b="1" dirty="0" smtClean="0">
                <a:solidFill>
                  <a:schemeClr val="accent5">
                    <a:lumMod val="75000"/>
                  </a:schemeClr>
                </a:solidFill>
              </a:rPr>
              <a:t>и т.п. Такие диктанты обычно </a:t>
            </a:r>
            <a:r>
              <a:rPr lang="ru-RU" b="1" smtClean="0">
                <a:solidFill>
                  <a:schemeClr val="accent5">
                    <a:lumMod val="75000"/>
                  </a:schemeClr>
                </a:solidFill>
              </a:rPr>
              <a:t>требуют    </a:t>
            </a:r>
            <a:r>
              <a:rPr lang="ru-RU" b="1" dirty="0" smtClean="0">
                <a:solidFill>
                  <a:schemeClr val="accent5">
                    <a:lumMod val="75000"/>
                  </a:schemeClr>
                </a:solidFill>
              </a:rPr>
              <a:t>5-10 минут. Они обычно проводятся в конце урока и имеют преимущественно не контрольный, а обучающий характер.</a:t>
            </a:r>
            <a:r>
              <a:rPr lang="ru-RU" dirty="0" smtClean="0"/>
              <a:t> </a:t>
            </a:r>
            <a:r>
              <a:rPr lang="ru-RU" b="1" dirty="0" smtClean="0">
                <a:solidFill>
                  <a:schemeClr val="accent5">
                    <a:lumMod val="75000"/>
                  </a:schemeClr>
                </a:solidFill>
              </a:rPr>
              <a:t>Учитель диктует отдельные слова, ученики пишут, а затем проверяют написанное по словарю. </a:t>
            </a:r>
            <a:endParaRPr lang="ru-RU" b="1" dirty="0">
              <a:solidFill>
                <a:schemeClr val="accent5">
                  <a:lumMod val="75000"/>
                </a:schemeClr>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solidFill>
                  <a:srgbClr val="FF0000"/>
                </a:solidFill>
              </a:rPr>
              <a:t>Творческий диктант.</a:t>
            </a:r>
            <a:endParaRPr lang="ru-RU" dirty="0">
              <a:solidFill>
                <a:srgbClr val="FF0000"/>
              </a:solidFill>
            </a:endParaRPr>
          </a:p>
        </p:txBody>
      </p:sp>
      <p:sp>
        <p:nvSpPr>
          <p:cNvPr id="3" name="Содержимое 2"/>
          <p:cNvSpPr>
            <a:spLocks noGrp="1"/>
          </p:cNvSpPr>
          <p:nvPr>
            <p:ph idx="1"/>
          </p:nvPr>
        </p:nvSpPr>
        <p:spPr/>
        <p:txBody>
          <a:bodyPr>
            <a:normAutofit fontScale="85000" lnSpcReduction="10000"/>
          </a:bodyPr>
          <a:lstStyle/>
          <a:p>
            <a:r>
              <a:rPr lang="ru-RU" dirty="0" smtClean="0"/>
              <a:t> </a:t>
            </a:r>
            <a:r>
              <a:rPr lang="ru-RU" b="1" dirty="0" smtClean="0">
                <a:solidFill>
                  <a:schemeClr val="accent5">
                    <a:lumMod val="75000"/>
                  </a:schemeClr>
                </a:solidFill>
              </a:rPr>
              <a:t>Сущность его заключается в том, что учитель дает не доске нужные для данного случая слова, указывает правило, которое должно быть при этом использовано, иногда дается картинка или серия картинок. Дети составляют предложения, чаще всего объединенные темой, в которые включают данные слова: </a:t>
            </a:r>
            <a:r>
              <a:rPr lang="ru-RU" b="1" i="1" dirty="0" smtClean="0">
                <a:solidFill>
                  <a:schemeClr val="accent5">
                    <a:lumMod val="75000"/>
                  </a:schemeClr>
                </a:solidFill>
              </a:rPr>
              <a:t>снег, мороз, ребята, шубка, шапка, коньки, каток </a:t>
            </a:r>
            <a:r>
              <a:rPr lang="ru-RU" b="1" dirty="0" smtClean="0">
                <a:solidFill>
                  <a:schemeClr val="accent5">
                    <a:lumMod val="75000"/>
                  </a:schemeClr>
                </a:solidFill>
              </a:rPr>
              <a:t>и т.п. Дети составляют предложения:</a:t>
            </a:r>
            <a:r>
              <a:rPr lang="ru-RU" b="1" i="1" dirty="0" smtClean="0">
                <a:solidFill>
                  <a:schemeClr val="accent5">
                    <a:lumMod val="75000"/>
                  </a:schemeClr>
                </a:solidFill>
              </a:rPr>
              <a:t> Выпал снег. Мороз сковал реки. Ребята надели шубки и шапки.</a:t>
            </a:r>
            <a:endParaRPr lang="ru-RU" b="1" dirty="0">
              <a:solidFill>
                <a:schemeClr val="accent5">
                  <a:lumMod val="75000"/>
                </a:schemeClr>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FF0000"/>
                </a:solidFill>
              </a:rPr>
              <a:t>Изложение.</a:t>
            </a:r>
            <a:br>
              <a:rPr lang="ru-RU" dirty="0" smtClean="0">
                <a:solidFill>
                  <a:srgbClr val="FF0000"/>
                </a:solidFill>
              </a:rPr>
            </a:br>
            <a:endParaRPr lang="ru-RU" dirty="0">
              <a:solidFill>
                <a:srgbClr val="FF0000"/>
              </a:solidFill>
            </a:endParaRPr>
          </a:p>
        </p:txBody>
      </p:sp>
      <p:sp>
        <p:nvSpPr>
          <p:cNvPr id="3" name="Содержимое 2"/>
          <p:cNvSpPr>
            <a:spLocks noGrp="1"/>
          </p:cNvSpPr>
          <p:nvPr>
            <p:ph idx="1"/>
          </p:nvPr>
        </p:nvSpPr>
        <p:spPr>
          <a:xfrm>
            <a:off x="1435608" y="928670"/>
            <a:ext cx="7498080" cy="5319730"/>
          </a:xfrm>
        </p:spPr>
        <p:txBody>
          <a:bodyPr>
            <a:normAutofit fontScale="77500" lnSpcReduction="20000"/>
          </a:bodyPr>
          <a:lstStyle/>
          <a:p>
            <a:r>
              <a:rPr lang="ru-RU" b="1" dirty="0" smtClean="0">
                <a:solidFill>
                  <a:schemeClr val="accent5">
                    <a:lumMod val="75000"/>
                  </a:schemeClr>
                </a:solidFill>
              </a:rPr>
              <a:t>Обучение изложению обычно начинается с устного пересказа. Пересказ является своеобразной подготовкой к письменному изложению.</a:t>
            </a:r>
          </a:p>
          <a:p>
            <a:r>
              <a:rPr lang="ru-RU" b="1" dirty="0" smtClean="0">
                <a:solidFill>
                  <a:schemeClr val="accent5">
                    <a:lumMod val="75000"/>
                  </a:schemeClr>
                </a:solidFill>
              </a:rPr>
              <a:t>   При обучении изложению, так же как и при обучении пересказу, различаются следующие виды работ: 1) воспроизведение прочитанного по вопросам; </a:t>
            </a:r>
          </a:p>
          <a:p>
            <a:r>
              <a:rPr lang="ru-RU" b="1" dirty="0" smtClean="0">
                <a:solidFill>
                  <a:schemeClr val="accent5">
                    <a:lumMod val="75000"/>
                  </a:schemeClr>
                </a:solidFill>
              </a:rPr>
              <a:t>2) связный пересказ прочитанного; </a:t>
            </a:r>
          </a:p>
          <a:p>
            <a:r>
              <a:rPr lang="ru-RU" b="1" dirty="0" smtClean="0">
                <a:solidFill>
                  <a:schemeClr val="accent5">
                    <a:lumMod val="75000"/>
                  </a:schemeClr>
                </a:solidFill>
              </a:rPr>
              <a:t>3) придумывание заглавий к неозаглавленным текстам; </a:t>
            </a:r>
          </a:p>
          <a:p>
            <a:r>
              <a:rPr lang="ru-RU" b="1" dirty="0" smtClean="0">
                <a:solidFill>
                  <a:schemeClr val="accent5">
                    <a:lumMod val="75000"/>
                  </a:schemeClr>
                </a:solidFill>
              </a:rPr>
              <a:t>4) составление плана; </a:t>
            </a:r>
          </a:p>
          <a:p>
            <a:r>
              <a:rPr lang="ru-RU" b="1" dirty="0" smtClean="0">
                <a:solidFill>
                  <a:schemeClr val="accent5">
                    <a:lumMod val="75000"/>
                  </a:schemeClr>
                </a:solidFill>
              </a:rPr>
              <a:t>5) дополнение, продолжение, вставка эпизодов; </a:t>
            </a:r>
          </a:p>
          <a:p>
            <a:r>
              <a:rPr lang="ru-RU" b="1" dirty="0" smtClean="0">
                <a:solidFill>
                  <a:schemeClr val="accent5">
                    <a:lumMod val="75000"/>
                  </a:schemeClr>
                </a:solidFill>
              </a:rPr>
              <a:t>6) творческие работы по прочитанному.</a:t>
            </a:r>
          </a:p>
          <a:p>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FF0000"/>
                </a:solidFill>
              </a:rPr>
              <a:t>Изложение.</a:t>
            </a:r>
            <a:br>
              <a:rPr lang="ru-RU" dirty="0" smtClean="0">
                <a:solidFill>
                  <a:srgbClr val="FF0000"/>
                </a:solidFill>
              </a:rPr>
            </a:br>
            <a:endParaRPr lang="ru-RU" dirty="0"/>
          </a:p>
        </p:txBody>
      </p:sp>
      <p:sp>
        <p:nvSpPr>
          <p:cNvPr id="3" name="Содержимое 2"/>
          <p:cNvSpPr>
            <a:spLocks noGrp="1"/>
          </p:cNvSpPr>
          <p:nvPr>
            <p:ph idx="1"/>
          </p:nvPr>
        </p:nvSpPr>
        <p:spPr/>
        <p:txBody>
          <a:bodyPr>
            <a:normAutofit fontScale="92500" lnSpcReduction="20000"/>
          </a:bodyPr>
          <a:lstStyle/>
          <a:p>
            <a:r>
              <a:rPr lang="ru-RU" b="1" dirty="0" smtClean="0">
                <a:solidFill>
                  <a:schemeClr val="accent5">
                    <a:lumMod val="75000"/>
                  </a:schemeClr>
                </a:solidFill>
              </a:rPr>
              <a:t>В целях развития самостоятельности учащихся  постепенно усложняются и по своему оформлению:</a:t>
            </a:r>
          </a:p>
          <a:p>
            <a:pPr lvl="0"/>
            <a:r>
              <a:rPr lang="ru-RU" b="1" dirty="0" smtClean="0">
                <a:solidFill>
                  <a:schemeClr val="accent5">
                    <a:lumMod val="75000"/>
                  </a:schemeClr>
                </a:solidFill>
              </a:rPr>
              <a:t>текст разделен на небольшие части, и к каждой из них дан пункт плана;</a:t>
            </a:r>
          </a:p>
          <a:p>
            <a:pPr lvl="0"/>
            <a:r>
              <a:rPr lang="ru-RU" b="1" dirty="0" smtClean="0">
                <a:solidFill>
                  <a:schemeClr val="accent5">
                    <a:lumMod val="75000"/>
                  </a:schemeClr>
                </a:solidFill>
              </a:rPr>
              <a:t>текст не разделен на абзацы, но план есть;</a:t>
            </a:r>
          </a:p>
          <a:p>
            <a:pPr lvl="0"/>
            <a:r>
              <a:rPr lang="ru-RU" b="1" dirty="0" smtClean="0">
                <a:solidFill>
                  <a:schemeClr val="accent5">
                    <a:lumMod val="75000"/>
                  </a:schemeClr>
                </a:solidFill>
              </a:rPr>
              <a:t>текст разделен на небольшие части, плана не дано, но последний составляется коллективом;</a:t>
            </a:r>
          </a:p>
          <a:p>
            <a:pPr lvl="0"/>
            <a:r>
              <a:rPr lang="ru-RU" b="1" dirty="0" smtClean="0">
                <a:solidFill>
                  <a:schemeClr val="accent5">
                    <a:lumMod val="75000"/>
                  </a:schemeClr>
                </a:solidFill>
              </a:rPr>
              <a:t>текст не разделен на части, не дано плана; детям надо составить план.</a:t>
            </a:r>
          </a:p>
          <a:p>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solidFill>
                  <a:srgbClr val="FF0000"/>
                </a:solidFill>
              </a:rPr>
              <a:t>Прием сознательного пропуска буквы</a:t>
            </a:r>
            <a:endParaRPr lang="ru-RU" dirty="0">
              <a:solidFill>
                <a:srgbClr val="FF0000"/>
              </a:solidFill>
            </a:endParaRPr>
          </a:p>
        </p:txBody>
      </p:sp>
      <p:sp>
        <p:nvSpPr>
          <p:cNvPr id="3" name="Содержимое 2"/>
          <p:cNvSpPr>
            <a:spLocks noGrp="1"/>
          </p:cNvSpPr>
          <p:nvPr>
            <p:ph idx="1"/>
          </p:nvPr>
        </p:nvSpPr>
        <p:spPr/>
        <p:txBody>
          <a:bodyPr>
            <a:normAutofit fontScale="92500" lnSpcReduction="20000"/>
          </a:bodyPr>
          <a:lstStyle/>
          <a:p>
            <a:r>
              <a:rPr lang="ru-RU" b="1" dirty="0" smtClean="0"/>
              <a:t> </a:t>
            </a:r>
            <a:r>
              <a:rPr lang="ru-RU" b="1" dirty="0" smtClean="0">
                <a:solidFill>
                  <a:schemeClr val="accent5">
                    <a:lumMod val="75000"/>
                  </a:schemeClr>
                </a:solidFill>
              </a:rPr>
              <a:t>“Знаю - пишу, не знаю - оставляю пропуск”. При его использовании алгоритм действий ученика  выглядит следующим образом: </a:t>
            </a:r>
          </a:p>
          <a:p>
            <a:pPr lvl="0"/>
            <a:r>
              <a:rPr lang="ru-RU" b="1" dirty="0" smtClean="0">
                <a:solidFill>
                  <a:schemeClr val="accent5">
                    <a:lumMod val="75000"/>
                  </a:schemeClr>
                </a:solidFill>
              </a:rPr>
              <a:t>Прослушай слово. </a:t>
            </a:r>
          </a:p>
          <a:p>
            <a:pPr lvl="0"/>
            <a:r>
              <a:rPr lang="ru-RU" b="1" dirty="0" smtClean="0">
                <a:solidFill>
                  <a:schemeClr val="accent5">
                    <a:lumMod val="75000"/>
                  </a:schemeClr>
                </a:solidFill>
              </a:rPr>
              <a:t>Запиши столько чёрточек, сколько звуков в слове. </a:t>
            </a:r>
          </a:p>
          <a:p>
            <a:pPr lvl="0"/>
            <a:r>
              <a:rPr lang="ru-RU" b="1" dirty="0" smtClean="0">
                <a:solidFill>
                  <a:schemeClr val="accent5">
                    <a:lumMod val="75000"/>
                  </a:schemeClr>
                </a:solidFill>
              </a:rPr>
              <a:t>Обведи кружочком те, которые обозначали звуки в слабых позициях. </a:t>
            </a:r>
          </a:p>
          <a:p>
            <a:pPr lvl="0"/>
            <a:r>
              <a:rPr lang="ru-RU" b="1" dirty="0" smtClean="0">
                <a:solidFill>
                  <a:schemeClr val="accent5">
                    <a:lumMod val="75000"/>
                  </a:schemeClr>
                </a:solidFill>
              </a:rPr>
              <a:t>Запиши слово буквами, оставляя в отмеченных местах пропуски.</a:t>
            </a:r>
          </a:p>
          <a:p>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rgbClr val="FF0000"/>
                </a:solidFill>
              </a:rPr>
              <a:t>Письмо с “дырками”</a:t>
            </a:r>
            <a:endParaRPr lang="ru-RU" dirty="0">
              <a:solidFill>
                <a:srgbClr val="FF0000"/>
              </a:solidFill>
            </a:endParaRPr>
          </a:p>
        </p:txBody>
      </p:sp>
      <p:sp>
        <p:nvSpPr>
          <p:cNvPr id="3" name="Содержимое 2"/>
          <p:cNvSpPr>
            <a:spLocks noGrp="1"/>
          </p:cNvSpPr>
          <p:nvPr>
            <p:ph idx="1"/>
          </p:nvPr>
        </p:nvSpPr>
        <p:spPr/>
        <p:txBody>
          <a:bodyPr/>
          <a:lstStyle/>
          <a:p>
            <a:r>
              <a:rPr lang="ru-RU" sz="4000" b="1" dirty="0" smtClean="0">
                <a:solidFill>
                  <a:schemeClr val="accent5">
                    <a:lumMod val="75000"/>
                  </a:schemeClr>
                </a:solidFill>
              </a:rPr>
              <a:t>Не знаешь точно, не пиши, спроси у учителя, справься в словаре, а потом запиши слово, используя другой вид пасты (зеленый), чтобы выделить трудную букву;</a:t>
            </a:r>
          </a:p>
          <a:p>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rgbClr val="FF0000"/>
                </a:solidFill>
              </a:rPr>
              <a:t>''Найди опасное место''</a:t>
            </a:r>
            <a:endParaRPr lang="ru-RU" dirty="0">
              <a:solidFill>
                <a:srgbClr val="FF0000"/>
              </a:solidFill>
            </a:endParaRPr>
          </a:p>
        </p:txBody>
      </p:sp>
      <p:sp>
        <p:nvSpPr>
          <p:cNvPr id="3" name="Содержимое 2"/>
          <p:cNvSpPr>
            <a:spLocks noGrp="1"/>
          </p:cNvSpPr>
          <p:nvPr>
            <p:ph idx="1"/>
          </p:nvPr>
        </p:nvSpPr>
        <p:spPr/>
        <p:txBody>
          <a:bodyPr>
            <a:normAutofit/>
          </a:bodyPr>
          <a:lstStyle/>
          <a:p>
            <a:r>
              <a:rPr lang="ru-RU" b="1" dirty="0" smtClean="0">
                <a:solidFill>
                  <a:schemeClr val="accent5">
                    <a:lumMod val="75000"/>
                  </a:schemeClr>
                </a:solidFill>
              </a:rPr>
              <a:t>Учитель произносит слова, а дети должны хлопнуть в ладошки, как только услышат звук, которому при письме нельзя доверять. Но прежде они вспоминают, как его найти. Надо определить, есть ли в слове безударный гласный звук. Если есть, то существует и ''опасное место''. </a:t>
            </a:r>
            <a:r>
              <a:rPr lang="ru-RU" dirty="0" smtClean="0">
                <a:solidFill>
                  <a:schemeClr val="accent5">
                    <a:lumMod val="75000"/>
                  </a:schemeClr>
                </a:solidFill>
              </a:rPr>
              <a:t/>
            </a:r>
            <a:br>
              <a:rPr lang="ru-RU" dirty="0" smtClean="0">
                <a:solidFill>
                  <a:schemeClr val="accent5">
                    <a:lumMod val="75000"/>
                  </a:schemeClr>
                </a:solidFill>
              </a:rPr>
            </a:br>
            <a:endParaRPr lang="ru-RU" dirty="0">
              <a:solidFill>
                <a:schemeClr val="accent5">
                  <a:lumMod val="75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86058"/>
            <a:ext cx="7498080" cy="571504"/>
          </a:xfrm>
        </p:spPr>
        <p:txBody>
          <a:bodyPr>
            <a:normAutofit fontScale="90000"/>
          </a:bodyPr>
          <a:lstStyle/>
          <a:p>
            <a:pPr algn="r"/>
            <a:r>
              <a:rPr lang="ru-RU" dirty="0" smtClean="0"/>
              <a:t>«</a:t>
            </a:r>
            <a:r>
              <a:rPr lang="ru-RU" i="1" dirty="0" smtClean="0"/>
              <a:t>Систематичность упражнений – есть первая и главная основа их успеха, и недостаток этой систематичности главная причина, почему многочисленные и долговременные упражнения в орфографии  дают плохие результаты» </a:t>
            </a:r>
            <a:r>
              <a:rPr lang="ru-RU" dirty="0" smtClean="0"/>
              <a:t/>
            </a:r>
            <a:br>
              <a:rPr lang="ru-RU" dirty="0" smtClean="0"/>
            </a:br>
            <a:r>
              <a:rPr lang="ru-RU" i="1" dirty="0" smtClean="0"/>
              <a:t>К. Д. Ушинский </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solidFill>
                  <a:srgbClr val="FF0000"/>
                </a:solidFill>
              </a:rPr>
              <a:t>Списывание </a:t>
            </a:r>
            <a:r>
              <a:rPr lang="ru-RU" dirty="0" smtClean="0">
                <a:solidFill>
                  <a:srgbClr val="FF0000"/>
                </a:solidFill>
              </a:rPr>
              <a:t/>
            </a:r>
            <a:br>
              <a:rPr lang="ru-RU" dirty="0" smtClean="0">
                <a:solidFill>
                  <a:srgbClr val="FF0000"/>
                </a:solidFill>
              </a:rPr>
            </a:br>
            <a:endParaRPr lang="ru-RU" dirty="0">
              <a:solidFill>
                <a:srgbClr val="FF0000"/>
              </a:solidFill>
            </a:endParaRPr>
          </a:p>
        </p:txBody>
      </p:sp>
      <p:sp>
        <p:nvSpPr>
          <p:cNvPr id="3" name="Содержимое 2"/>
          <p:cNvSpPr>
            <a:spLocks noGrp="1"/>
          </p:cNvSpPr>
          <p:nvPr>
            <p:ph idx="1"/>
          </p:nvPr>
        </p:nvSpPr>
        <p:spPr/>
        <p:txBody>
          <a:bodyPr>
            <a:normAutofit lnSpcReduction="10000"/>
          </a:bodyPr>
          <a:lstStyle/>
          <a:p>
            <a:pPr lvl="0"/>
            <a:r>
              <a:rPr lang="ru-RU" b="1" dirty="0" smtClean="0">
                <a:solidFill>
                  <a:schemeClr val="accent5">
                    <a:lumMod val="75000"/>
                  </a:schemeClr>
                </a:solidFill>
              </a:rPr>
              <a:t>Прочитай и повтори, чтобы понять и запомнить.</a:t>
            </a:r>
          </a:p>
          <a:p>
            <a:pPr lvl="0"/>
            <a:r>
              <a:rPr lang="ru-RU" b="1" dirty="0" smtClean="0">
                <a:solidFill>
                  <a:schemeClr val="accent5">
                    <a:lumMod val="75000"/>
                  </a:schemeClr>
                </a:solidFill>
              </a:rPr>
              <a:t>Отметь опасные места.</a:t>
            </a:r>
          </a:p>
          <a:p>
            <a:pPr lvl="0"/>
            <a:r>
              <a:rPr lang="ru-RU" b="1" dirty="0" smtClean="0">
                <a:solidFill>
                  <a:schemeClr val="accent5">
                    <a:lumMod val="75000"/>
                  </a:schemeClr>
                </a:solidFill>
              </a:rPr>
              <a:t>Прочитай вслух так, как написано.</a:t>
            </a:r>
          </a:p>
          <a:p>
            <a:pPr lvl="0"/>
            <a:r>
              <a:rPr lang="ru-RU" b="1" dirty="0" smtClean="0">
                <a:solidFill>
                  <a:schemeClr val="accent5">
                    <a:lumMod val="75000"/>
                  </a:schemeClr>
                </a:solidFill>
              </a:rPr>
              <a:t>Так же повтори, не глядя на запись.</a:t>
            </a:r>
          </a:p>
          <a:p>
            <a:pPr lvl="0"/>
            <a:r>
              <a:rPr lang="ru-RU" b="1" dirty="0" smtClean="0">
                <a:solidFill>
                  <a:schemeClr val="accent5">
                    <a:lumMod val="75000"/>
                  </a:schemeClr>
                </a:solidFill>
              </a:rPr>
              <a:t>Пиши по памяти, диктуя себе, как было написано. Отмечай опасные места.</a:t>
            </a:r>
          </a:p>
          <a:p>
            <a:pPr lvl="0"/>
            <a:r>
              <a:rPr lang="ru-RU" b="1" dirty="0" smtClean="0">
                <a:solidFill>
                  <a:schemeClr val="accent5">
                    <a:lumMod val="75000"/>
                  </a:schemeClr>
                </a:solidFill>
              </a:rPr>
              <a:t>Проверь. </a:t>
            </a:r>
          </a:p>
          <a:p>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rgbClr val="FF0000"/>
                </a:solidFill>
              </a:rPr>
              <a:t>Диктант с постукиванием</a:t>
            </a:r>
            <a:endParaRPr lang="ru-RU" dirty="0">
              <a:solidFill>
                <a:srgbClr val="FF0000"/>
              </a:solidFill>
            </a:endParaRPr>
          </a:p>
        </p:txBody>
      </p:sp>
      <p:sp>
        <p:nvSpPr>
          <p:cNvPr id="3" name="Содержимое 2"/>
          <p:cNvSpPr>
            <a:spLocks noGrp="1"/>
          </p:cNvSpPr>
          <p:nvPr>
            <p:ph idx="1"/>
          </p:nvPr>
        </p:nvSpPr>
        <p:spPr/>
        <p:txBody>
          <a:bodyPr/>
          <a:lstStyle/>
          <a:p>
            <a:r>
              <a:rPr lang="ru-RU" b="1" dirty="0" smtClean="0"/>
              <a:t> </a:t>
            </a:r>
            <a:r>
              <a:rPr lang="ru-RU" sz="3600" b="1" dirty="0" smtClean="0">
                <a:solidFill>
                  <a:schemeClr val="accent5">
                    <a:lumMod val="75000"/>
                  </a:schemeClr>
                </a:solidFill>
              </a:rPr>
              <a:t>Во время диктанта учитель постукивает по столу в тот момент, когда произносит слово с орфограммой. Это постукивание заставляет ученика думать.  </a:t>
            </a:r>
            <a:br>
              <a:rPr lang="ru-RU" sz="3600" b="1" dirty="0" smtClean="0">
                <a:solidFill>
                  <a:schemeClr val="accent5">
                    <a:lumMod val="75000"/>
                  </a:schemeClr>
                </a:solidFill>
              </a:rPr>
            </a:br>
            <a:endParaRPr lang="ru-RU" sz="3600" b="1" dirty="0">
              <a:solidFill>
                <a:schemeClr val="accent5">
                  <a:lumMod val="75000"/>
                </a:schemeClr>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solidFill>
                  <a:srgbClr val="FF0000"/>
                </a:solidFill>
              </a:rPr>
              <a:t>''Секрет письма зеленой пастой''</a:t>
            </a:r>
            <a:endParaRPr lang="ru-RU" dirty="0">
              <a:solidFill>
                <a:srgbClr val="FF0000"/>
              </a:solidFill>
            </a:endParaRPr>
          </a:p>
        </p:txBody>
      </p:sp>
      <p:sp>
        <p:nvSpPr>
          <p:cNvPr id="3" name="Содержимое 2"/>
          <p:cNvSpPr>
            <a:spLocks noGrp="1"/>
          </p:cNvSpPr>
          <p:nvPr>
            <p:ph idx="1"/>
          </p:nvPr>
        </p:nvSpPr>
        <p:spPr/>
        <p:txBody>
          <a:bodyPr>
            <a:normAutofit lnSpcReduction="10000"/>
          </a:bodyPr>
          <a:lstStyle/>
          <a:p>
            <a:r>
              <a:rPr lang="ru-RU" b="1" dirty="0" smtClean="0">
                <a:solidFill>
                  <a:schemeClr val="accent5">
                    <a:lumMod val="75000"/>
                  </a:schemeClr>
                </a:solidFill>
              </a:rPr>
              <a:t>Обострению орфографической зоркости способствует прием ''Секрет письма зеленой пастой'', с помощью которого дети оформляют письменные работы в тетрадях: как только появляется правило – начинает работать зеленая паста. Чем больше орфограмм изучается, тем чаще зеленый свет ''зажигается'' в тетрадях учеников.</a:t>
            </a:r>
          </a:p>
          <a:p>
            <a:endParaRPr lang="ru-RU"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solidFill>
                  <a:srgbClr val="FF0000"/>
                </a:solidFill>
              </a:rPr>
              <a:t>Письмо под диктовку</a:t>
            </a:r>
            <a:r>
              <a:rPr lang="ru-RU" dirty="0" smtClean="0">
                <a:solidFill>
                  <a:srgbClr val="FF0000"/>
                </a:solidFill>
              </a:rPr>
              <a:t>: </a:t>
            </a:r>
            <a:br>
              <a:rPr lang="ru-RU" dirty="0" smtClean="0">
                <a:solidFill>
                  <a:srgbClr val="FF0000"/>
                </a:solidFill>
              </a:rPr>
            </a:br>
            <a:endParaRPr lang="ru-RU" dirty="0">
              <a:solidFill>
                <a:srgbClr val="FF0000"/>
              </a:solidFill>
            </a:endParaRPr>
          </a:p>
        </p:txBody>
      </p:sp>
      <p:sp>
        <p:nvSpPr>
          <p:cNvPr id="3" name="Содержимое 2"/>
          <p:cNvSpPr>
            <a:spLocks noGrp="1"/>
          </p:cNvSpPr>
          <p:nvPr>
            <p:ph idx="1"/>
          </p:nvPr>
        </p:nvSpPr>
        <p:spPr>
          <a:xfrm>
            <a:off x="1435608" y="928670"/>
            <a:ext cx="7498080" cy="5429288"/>
          </a:xfrm>
        </p:spPr>
        <p:txBody>
          <a:bodyPr>
            <a:normAutofit fontScale="25000" lnSpcReduction="20000"/>
          </a:bodyPr>
          <a:lstStyle/>
          <a:p>
            <a:pPr>
              <a:buNone/>
            </a:pPr>
            <a:endParaRPr lang="ru-RU" dirty="0" smtClean="0"/>
          </a:p>
          <a:p>
            <a:pPr lvl="0"/>
            <a:r>
              <a:rPr lang="ru-RU" sz="9600" b="1" dirty="0" smtClean="0">
                <a:solidFill>
                  <a:srgbClr val="FF0000"/>
                </a:solidFill>
              </a:rPr>
              <a:t>диктант “Проверю себя”, </a:t>
            </a:r>
            <a:r>
              <a:rPr lang="ru-RU" sz="9600" b="1" dirty="0" smtClean="0">
                <a:solidFill>
                  <a:schemeClr val="accent5">
                    <a:lumMod val="75000"/>
                  </a:schemeClr>
                </a:solidFill>
              </a:rPr>
              <a:t>когда ученик пишет слова с пропуском букв, в написании которых сомневается. После диктанта дети спрашивают и только потом вставляют нужную букву. Иногда приходится напомнить правило, задать наводящий вопрос или объяснить. Только доброжелательная обстановка на уроке дает желаемый результат в этой работе;</a:t>
            </a:r>
          </a:p>
          <a:p>
            <a:pPr lvl="0"/>
            <a:r>
              <a:rPr lang="ru-RU" sz="9600" b="1" dirty="0" smtClean="0">
                <a:solidFill>
                  <a:srgbClr val="FF0000"/>
                </a:solidFill>
              </a:rPr>
              <a:t>диктант “Найди слова”. </a:t>
            </a:r>
            <a:r>
              <a:rPr lang="ru-RU" sz="9600" b="1" dirty="0" smtClean="0">
                <a:solidFill>
                  <a:schemeClr val="accent5">
                    <a:lumMod val="75000"/>
                  </a:schemeClr>
                </a:solidFill>
              </a:rPr>
              <a:t>Диктуется несколько предложений и дается задание: подчеркнуть слова, которые можно проверить. Такие диктанты должны быть небольшими по объему, состоящими из 2-3 предложений;</a:t>
            </a:r>
          </a:p>
          <a:p>
            <a:pPr lvl="0"/>
            <a:r>
              <a:rPr lang="ru-RU" sz="9600" b="1" dirty="0" smtClean="0">
                <a:solidFill>
                  <a:schemeClr val="accent5">
                    <a:lumMod val="75000"/>
                  </a:schemeClr>
                </a:solidFill>
              </a:rPr>
              <a:t>разнообразные творческие работы, цель которых - развитие связной речи и расширение запаса слов;</a:t>
            </a:r>
          </a:p>
          <a:p>
            <a:pPr lvl="0"/>
            <a:r>
              <a:rPr lang="ru-RU" sz="9600" b="1" dirty="0" smtClean="0">
                <a:solidFill>
                  <a:schemeClr val="accent5">
                    <a:lumMod val="75000"/>
                  </a:schemeClr>
                </a:solidFill>
              </a:rPr>
              <a:t>свободные диктанты, изложения, сочинения, мини-диктанты.</a:t>
            </a:r>
          </a:p>
          <a:p>
            <a:endParaRPr lang="ru-RU" sz="4500" b="1" dirty="0">
              <a:solidFill>
                <a:schemeClr val="accent5">
                  <a:lumMod val="75000"/>
                </a:schemeClr>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Использование разных видов диктантов:</a:t>
            </a:r>
            <a:endParaRPr lang="ru-RU" dirty="0"/>
          </a:p>
        </p:txBody>
      </p:sp>
      <p:sp>
        <p:nvSpPr>
          <p:cNvPr id="3" name="Содержимое 2"/>
          <p:cNvSpPr>
            <a:spLocks noGrp="1"/>
          </p:cNvSpPr>
          <p:nvPr>
            <p:ph idx="1"/>
          </p:nvPr>
        </p:nvSpPr>
        <p:spPr/>
        <p:txBody>
          <a:bodyPr/>
          <a:lstStyle/>
          <a:p>
            <a:r>
              <a:rPr lang="ru-RU" b="1" dirty="0" smtClean="0">
                <a:solidFill>
                  <a:schemeClr val="accent3">
                    <a:lumMod val="75000"/>
                  </a:schemeClr>
                </a:solidFill>
              </a:rPr>
              <a:t>Диктант с обоснованием.</a:t>
            </a:r>
          </a:p>
          <a:p>
            <a:r>
              <a:rPr lang="ru-RU" b="1" dirty="0" smtClean="0">
                <a:solidFill>
                  <a:schemeClr val="accent3">
                    <a:lumMod val="75000"/>
                  </a:schemeClr>
                </a:solidFill>
              </a:rPr>
              <a:t>Диктант с постукиванием (не контрольный).</a:t>
            </a:r>
          </a:p>
          <a:p>
            <a:r>
              <a:rPr lang="ru-RU" b="1" dirty="0" smtClean="0">
                <a:solidFill>
                  <a:schemeClr val="accent3">
                    <a:lumMod val="75000"/>
                  </a:schemeClr>
                </a:solidFill>
              </a:rPr>
              <a:t>Диктант «Найди слова».</a:t>
            </a:r>
          </a:p>
          <a:p>
            <a:r>
              <a:rPr lang="ru-RU" b="1" dirty="0" smtClean="0">
                <a:solidFill>
                  <a:schemeClr val="accent3">
                    <a:lumMod val="75000"/>
                  </a:schemeClr>
                </a:solidFill>
              </a:rPr>
              <a:t>Диктант – игра «Кто больше запомнит».</a:t>
            </a:r>
          </a:p>
          <a:p>
            <a:r>
              <a:rPr lang="ru-RU" b="1" dirty="0" smtClean="0">
                <a:solidFill>
                  <a:schemeClr val="accent3">
                    <a:lumMod val="75000"/>
                  </a:schemeClr>
                </a:solidFill>
              </a:rPr>
              <a:t>Зрительный диктант.</a:t>
            </a:r>
          </a:p>
          <a:p>
            <a:r>
              <a:rPr lang="ru-RU" b="1" dirty="0" smtClean="0">
                <a:solidFill>
                  <a:schemeClr val="accent3">
                    <a:lumMod val="75000"/>
                  </a:schemeClr>
                </a:solidFill>
              </a:rPr>
              <a:t>Знаковый диктант.</a:t>
            </a:r>
          </a:p>
          <a:p>
            <a:endParaRPr lang="ru-RU"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chemeClr val="accent3">
                    <a:lumMod val="75000"/>
                  </a:schemeClr>
                </a:solidFill>
              </a:rPr>
              <a:t>Знаковый диктант</a:t>
            </a:r>
            <a:endParaRPr lang="ru-RU" b="1" dirty="0">
              <a:solidFill>
                <a:schemeClr val="accent3">
                  <a:lumMod val="75000"/>
                </a:schemeClr>
              </a:solidFill>
            </a:endParaRPr>
          </a:p>
        </p:txBody>
      </p:sp>
      <p:sp>
        <p:nvSpPr>
          <p:cNvPr id="3" name="Содержимое 2"/>
          <p:cNvSpPr>
            <a:spLocks noGrp="1"/>
          </p:cNvSpPr>
          <p:nvPr>
            <p:ph idx="1"/>
          </p:nvPr>
        </p:nvSpPr>
        <p:spPr/>
        <p:txBody>
          <a:bodyPr/>
          <a:lstStyle/>
          <a:p>
            <a:pPr>
              <a:buNone/>
            </a:pPr>
            <a:r>
              <a:rPr lang="ru-RU" b="1" u="sng" dirty="0" smtClean="0">
                <a:solidFill>
                  <a:schemeClr val="accent3">
                    <a:lumMod val="75000"/>
                  </a:schemeClr>
                </a:solidFill>
              </a:rPr>
              <a:t>Тема «Части речи».</a:t>
            </a:r>
          </a:p>
          <a:p>
            <a:pPr>
              <a:buNone/>
            </a:pPr>
            <a:r>
              <a:rPr lang="ru-RU" dirty="0" smtClean="0"/>
              <a:t>Диктуются слова: </a:t>
            </a:r>
            <a:r>
              <a:rPr lang="ru-RU" b="1" i="1" dirty="0" smtClean="0"/>
              <a:t>бабочка, летать, двенадцать, красивый, я.</a:t>
            </a:r>
          </a:p>
          <a:p>
            <a:pPr>
              <a:buNone/>
            </a:pPr>
            <a:r>
              <a:rPr lang="ru-RU" dirty="0" smtClean="0"/>
              <a:t>У учеников запись: </a:t>
            </a:r>
            <a:r>
              <a:rPr lang="ru-RU" b="1" i="1" dirty="0" smtClean="0"/>
              <a:t>С, Г, Ч, П, М.</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Какографические упражнения</a:t>
            </a:r>
            <a:endParaRPr lang="ru-RU" b="1" dirty="0"/>
          </a:p>
        </p:txBody>
      </p:sp>
      <p:sp>
        <p:nvSpPr>
          <p:cNvPr id="3" name="Содержимое 2"/>
          <p:cNvSpPr>
            <a:spLocks noGrp="1"/>
          </p:cNvSpPr>
          <p:nvPr>
            <p:ph idx="1"/>
          </p:nvPr>
        </p:nvSpPr>
        <p:spPr/>
        <p:txBody>
          <a:bodyPr>
            <a:normAutofit fontScale="77500" lnSpcReduction="20000"/>
          </a:bodyPr>
          <a:lstStyle/>
          <a:p>
            <a:pPr>
              <a:buNone/>
            </a:pPr>
            <a:r>
              <a:rPr lang="ru-RU" sz="4100" dirty="0" smtClean="0"/>
              <a:t>В лису снек по колено. На ветках </a:t>
            </a:r>
            <a:r>
              <a:rPr lang="ru-RU" sz="4100" dirty="0" err="1" smtClean="0"/>
              <a:t>пушыстые</a:t>
            </a:r>
            <a:r>
              <a:rPr lang="ru-RU" sz="4100" dirty="0" smtClean="0"/>
              <a:t> </a:t>
            </a:r>
            <a:r>
              <a:rPr lang="ru-RU" sz="4100" dirty="0" err="1" smtClean="0"/>
              <a:t>подушечьки</a:t>
            </a:r>
            <a:r>
              <a:rPr lang="ru-RU" sz="4100" dirty="0" smtClean="0"/>
              <a:t>. Тонкие </a:t>
            </a:r>
            <a:r>
              <a:rPr lang="ru-RU" sz="4100" dirty="0" err="1" smtClean="0"/>
              <a:t>берёски</a:t>
            </a:r>
            <a:r>
              <a:rPr lang="ru-RU" sz="4100" dirty="0" smtClean="0"/>
              <a:t> со  гнулись, а ели опустили </a:t>
            </a:r>
            <a:r>
              <a:rPr lang="ru-RU" sz="4100" dirty="0" err="1" smtClean="0"/>
              <a:t>махнатые</a:t>
            </a:r>
            <a:r>
              <a:rPr lang="ru-RU" sz="4100" dirty="0" smtClean="0"/>
              <a:t> лапы. </a:t>
            </a:r>
            <a:r>
              <a:rPr lang="ru-RU" sz="4100" dirty="0" err="1" smtClean="0"/>
              <a:t>Лижит</a:t>
            </a:r>
            <a:r>
              <a:rPr lang="ru-RU" sz="4100" dirty="0" smtClean="0"/>
              <a:t> подёлкой </a:t>
            </a:r>
            <a:r>
              <a:rPr lang="ru-RU" sz="4100" dirty="0" err="1" smtClean="0"/>
              <a:t>заиц</a:t>
            </a:r>
            <a:r>
              <a:rPr lang="ru-RU" sz="4100" dirty="0" smtClean="0"/>
              <a:t> . Ряпчик поклевал семян и нырнул </a:t>
            </a:r>
            <a:r>
              <a:rPr lang="ru-RU" sz="4100" dirty="0" err="1" smtClean="0"/>
              <a:t>вснег</a:t>
            </a:r>
            <a:r>
              <a:rPr lang="ru-RU" sz="4100" dirty="0" smtClean="0"/>
              <a:t>. Ленивые лоси </a:t>
            </a:r>
            <a:r>
              <a:rPr lang="ru-RU" sz="4100" dirty="0" err="1" smtClean="0"/>
              <a:t>брадили</a:t>
            </a:r>
            <a:r>
              <a:rPr lang="ru-RU" sz="4100" dirty="0" smtClean="0"/>
              <a:t> по снегу, а потом легли на снег. Скоро белая пороша за  сыпала их спины и </a:t>
            </a:r>
            <a:r>
              <a:rPr lang="ru-RU" sz="4100" dirty="0" err="1" smtClean="0"/>
              <a:t>голавы</a:t>
            </a:r>
            <a:r>
              <a:rPr lang="ru-RU" sz="4100" dirty="0" smtClean="0"/>
              <a:t>.</a:t>
            </a:r>
          </a:p>
          <a:p>
            <a:pPr>
              <a:buNone/>
            </a:pPr>
            <a:endParaRPr lang="ru-RU" dirty="0" smtClean="0"/>
          </a:p>
          <a:p>
            <a:endParaRPr lang="ru-RU" dirty="0" smtClean="0"/>
          </a:p>
          <a:p>
            <a:pPr>
              <a:buNone/>
            </a:pPr>
            <a:r>
              <a:rPr lang="ru-RU" dirty="0" smtClean="0"/>
              <a:t> </a:t>
            </a:r>
            <a:endParaRPr lang="ru-RU"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35608" y="500042"/>
            <a:ext cx="7498080" cy="5748358"/>
          </a:xfrm>
        </p:spPr>
        <p:txBody>
          <a:bodyPr/>
          <a:lstStyle/>
          <a:p>
            <a:pPr algn="ctr">
              <a:buNone/>
            </a:pPr>
            <a:r>
              <a:rPr lang="ru-RU" dirty="0" smtClean="0">
                <a:solidFill>
                  <a:srgbClr val="FF0000"/>
                </a:solidFill>
              </a:rPr>
              <a:t>Дети должны не только найти и исправить ошибки, но и определить вид ошибки, распределить слова.</a:t>
            </a:r>
          </a:p>
          <a:p>
            <a:pPr>
              <a:buNone/>
            </a:pPr>
            <a:endParaRPr lang="ru-RU" dirty="0"/>
          </a:p>
        </p:txBody>
      </p:sp>
      <p:graphicFrame>
        <p:nvGraphicFramePr>
          <p:cNvPr id="4" name="Таблица 3"/>
          <p:cNvGraphicFramePr>
            <a:graphicFrameLocks noGrp="1"/>
          </p:cNvGraphicFramePr>
          <p:nvPr/>
        </p:nvGraphicFramePr>
        <p:xfrm>
          <a:off x="1500164" y="2357430"/>
          <a:ext cx="7215240" cy="3714775"/>
        </p:xfrm>
        <a:graphic>
          <a:graphicData uri="http://schemas.openxmlformats.org/drawingml/2006/table">
            <a:tbl>
              <a:tblPr firstRow="1" bandRow="1">
                <a:tableStyleId>{5C22544A-7EE6-4342-B048-85BDC9FD1C3A}</a:tableStyleId>
              </a:tblPr>
              <a:tblGrid>
                <a:gridCol w="1000134"/>
                <a:gridCol w="1071570"/>
                <a:gridCol w="1000132"/>
                <a:gridCol w="1428760"/>
                <a:gridCol w="1714512"/>
                <a:gridCol w="1000132"/>
              </a:tblGrid>
              <a:tr h="742955">
                <a:tc>
                  <a:txBody>
                    <a:bodyPr/>
                    <a:lstStyle/>
                    <a:p>
                      <a:pPr algn="ctr"/>
                      <a:r>
                        <a:rPr lang="ru-RU" dirty="0" smtClean="0"/>
                        <a:t>БГ</a:t>
                      </a:r>
                      <a:endParaRPr lang="ru-RU" dirty="0"/>
                    </a:p>
                  </a:txBody>
                  <a:tcPr/>
                </a:tc>
                <a:tc>
                  <a:txBody>
                    <a:bodyPr/>
                    <a:lstStyle/>
                    <a:p>
                      <a:pPr algn="ctr"/>
                      <a:r>
                        <a:rPr lang="ru-RU" dirty="0" smtClean="0"/>
                        <a:t>ПС</a:t>
                      </a:r>
                      <a:endParaRPr lang="ru-RU" dirty="0"/>
                    </a:p>
                  </a:txBody>
                  <a:tcPr/>
                </a:tc>
                <a:tc>
                  <a:txBody>
                    <a:bodyPr/>
                    <a:lstStyle/>
                    <a:p>
                      <a:pPr algn="ctr"/>
                      <a:r>
                        <a:rPr lang="ru-RU" dirty="0" smtClean="0"/>
                        <a:t>СС</a:t>
                      </a:r>
                      <a:endParaRPr lang="ru-RU" dirty="0"/>
                    </a:p>
                  </a:txBody>
                  <a:tcPr/>
                </a:tc>
                <a:tc>
                  <a:txBody>
                    <a:bodyPr/>
                    <a:lstStyle/>
                    <a:p>
                      <a:pPr algn="ctr"/>
                      <a:r>
                        <a:rPr lang="ru-RU" dirty="0" smtClean="0"/>
                        <a:t>Предлоги</a:t>
                      </a:r>
                    </a:p>
                    <a:p>
                      <a:pPr algn="ctr"/>
                      <a:r>
                        <a:rPr lang="ru-RU" dirty="0" smtClean="0"/>
                        <a:t>приставки</a:t>
                      </a:r>
                      <a:endParaRPr lang="ru-RU" dirty="0"/>
                    </a:p>
                  </a:txBody>
                  <a:tcPr/>
                </a:tc>
                <a:tc>
                  <a:txBody>
                    <a:bodyPr/>
                    <a:lstStyle/>
                    <a:p>
                      <a:pPr algn="ctr"/>
                      <a:r>
                        <a:rPr lang="ru-RU" dirty="0" err="1" smtClean="0"/>
                        <a:t>Ча-ща</a:t>
                      </a:r>
                      <a:r>
                        <a:rPr lang="ru-RU" dirty="0" smtClean="0"/>
                        <a:t>, </a:t>
                      </a:r>
                      <a:r>
                        <a:rPr lang="ru-RU" dirty="0" err="1" smtClean="0"/>
                        <a:t>чу-щу</a:t>
                      </a:r>
                      <a:r>
                        <a:rPr lang="ru-RU" dirty="0" smtClean="0"/>
                        <a:t>, </a:t>
                      </a:r>
                      <a:r>
                        <a:rPr lang="ru-RU" dirty="0" err="1" smtClean="0"/>
                        <a:t>жи</a:t>
                      </a:r>
                      <a:r>
                        <a:rPr lang="ru-RU" dirty="0" smtClean="0"/>
                        <a:t>-  </a:t>
                      </a:r>
                      <a:r>
                        <a:rPr lang="ru-RU" dirty="0" err="1" smtClean="0"/>
                        <a:t>ши</a:t>
                      </a:r>
                      <a:endParaRPr lang="ru-RU" dirty="0"/>
                    </a:p>
                  </a:txBody>
                  <a:tcPr/>
                </a:tc>
                <a:tc>
                  <a:txBody>
                    <a:bodyPr/>
                    <a:lstStyle/>
                    <a:p>
                      <a:pPr algn="ctr"/>
                      <a:r>
                        <a:rPr lang="ru-RU" dirty="0" err="1" smtClean="0"/>
                        <a:t>Чк-чн</a:t>
                      </a:r>
                      <a:endParaRPr lang="ru-RU" dirty="0"/>
                    </a:p>
                  </a:txBody>
                  <a:tcPr/>
                </a:tc>
              </a:tr>
              <a:tr h="742955">
                <a:tc>
                  <a:txBody>
                    <a:bodyPr/>
                    <a:lstStyle/>
                    <a:p>
                      <a:r>
                        <a:rPr lang="ru-RU" dirty="0" smtClean="0"/>
                        <a:t>1</a:t>
                      </a:r>
                      <a:endParaRPr lang="ru-RU" dirty="0"/>
                    </a:p>
                  </a:txBody>
                  <a:tcPr/>
                </a:tc>
                <a:tc>
                  <a:txBody>
                    <a:bodyPr/>
                    <a:lstStyle/>
                    <a:p>
                      <a:r>
                        <a:rPr lang="ru-RU" dirty="0" smtClean="0"/>
                        <a:t>1</a:t>
                      </a:r>
                      <a:endParaRPr lang="ru-RU" dirty="0"/>
                    </a:p>
                  </a:txBody>
                  <a:tcPr/>
                </a:tc>
                <a:tc>
                  <a:txBody>
                    <a:bodyPr/>
                    <a:lstStyle/>
                    <a:p>
                      <a:r>
                        <a:rPr lang="ru-RU" dirty="0" smtClean="0"/>
                        <a:t>1</a:t>
                      </a:r>
                      <a:endParaRPr lang="ru-RU" dirty="0"/>
                    </a:p>
                  </a:txBody>
                  <a:tcPr/>
                </a:tc>
                <a:tc>
                  <a:txBody>
                    <a:bodyPr/>
                    <a:lstStyle/>
                    <a:p>
                      <a:r>
                        <a:rPr lang="ru-RU" dirty="0" smtClean="0"/>
                        <a:t>1</a:t>
                      </a:r>
                      <a:endParaRPr lang="ru-RU" dirty="0"/>
                    </a:p>
                  </a:txBody>
                  <a:tcPr/>
                </a:tc>
                <a:tc>
                  <a:txBody>
                    <a:bodyPr/>
                    <a:lstStyle/>
                    <a:p>
                      <a:r>
                        <a:rPr lang="ru-RU" dirty="0" smtClean="0"/>
                        <a:t>1</a:t>
                      </a:r>
                      <a:endParaRPr lang="ru-RU" dirty="0"/>
                    </a:p>
                  </a:txBody>
                  <a:tcPr/>
                </a:tc>
                <a:tc>
                  <a:txBody>
                    <a:bodyPr/>
                    <a:lstStyle/>
                    <a:p>
                      <a:r>
                        <a:rPr lang="ru-RU" dirty="0" smtClean="0"/>
                        <a:t>1</a:t>
                      </a:r>
                      <a:endParaRPr lang="ru-RU" dirty="0"/>
                    </a:p>
                  </a:txBody>
                  <a:tcPr/>
                </a:tc>
              </a:tr>
              <a:tr h="742955">
                <a:tc>
                  <a:txBody>
                    <a:bodyPr/>
                    <a:lstStyle/>
                    <a:p>
                      <a:r>
                        <a:rPr lang="ru-RU" dirty="0" smtClean="0"/>
                        <a:t>2</a:t>
                      </a:r>
                      <a:endParaRPr lang="ru-RU" dirty="0"/>
                    </a:p>
                  </a:txBody>
                  <a:tcPr/>
                </a:tc>
                <a:tc>
                  <a:txBody>
                    <a:bodyPr/>
                    <a:lstStyle/>
                    <a:p>
                      <a:r>
                        <a:rPr lang="ru-RU" dirty="0" smtClean="0"/>
                        <a:t>2</a:t>
                      </a:r>
                      <a:endParaRPr lang="ru-RU" dirty="0"/>
                    </a:p>
                  </a:txBody>
                  <a:tcPr/>
                </a:tc>
                <a:tc>
                  <a:txBody>
                    <a:bodyPr/>
                    <a:lstStyle/>
                    <a:p>
                      <a:endParaRPr lang="ru-RU"/>
                    </a:p>
                  </a:txBody>
                  <a:tcPr/>
                </a:tc>
                <a:tc>
                  <a:txBody>
                    <a:bodyPr/>
                    <a:lstStyle/>
                    <a:p>
                      <a:r>
                        <a:rPr lang="ru-RU" dirty="0" smtClean="0"/>
                        <a:t>2</a:t>
                      </a:r>
                      <a:endParaRPr lang="ru-RU" dirty="0"/>
                    </a:p>
                  </a:txBody>
                  <a:tcPr/>
                </a:tc>
                <a:tc>
                  <a:txBody>
                    <a:bodyPr/>
                    <a:lstStyle/>
                    <a:p>
                      <a:endParaRPr lang="ru-RU"/>
                    </a:p>
                  </a:txBody>
                  <a:tcPr/>
                </a:tc>
                <a:tc>
                  <a:txBody>
                    <a:bodyPr/>
                    <a:lstStyle/>
                    <a:p>
                      <a:endParaRPr lang="ru-RU"/>
                    </a:p>
                  </a:txBody>
                  <a:tcPr/>
                </a:tc>
              </a:tr>
              <a:tr h="742955">
                <a:tc>
                  <a:txBody>
                    <a:bodyPr/>
                    <a:lstStyle/>
                    <a:p>
                      <a:r>
                        <a:rPr lang="ru-RU" dirty="0" smtClean="0"/>
                        <a:t>3</a:t>
                      </a:r>
                      <a:endParaRPr lang="ru-RU" dirty="0"/>
                    </a:p>
                  </a:txBody>
                  <a:tcPr/>
                </a:tc>
                <a:tc>
                  <a:txBody>
                    <a:bodyPr/>
                    <a:lstStyle/>
                    <a:p>
                      <a:r>
                        <a:rPr lang="ru-RU" dirty="0" smtClean="0"/>
                        <a:t>3</a:t>
                      </a:r>
                      <a:endParaRPr lang="ru-RU" dirty="0"/>
                    </a:p>
                  </a:txBody>
                  <a:tcPr/>
                </a:tc>
                <a:tc>
                  <a:txBody>
                    <a:bodyPr/>
                    <a:lstStyle/>
                    <a:p>
                      <a:endParaRPr lang="ru-RU"/>
                    </a:p>
                  </a:txBody>
                  <a:tcPr/>
                </a:tc>
                <a:tc>
                  <a:txBody>
                    <a:bodyPr/>
                    <a:lstStyle/>
                    <a:p>
                      <a:r>
                        <a:rPr lang="ru-RU" dirty="0" smtClean="0"/>
                        <a:t>3</a:t>
                      </a:r>
                      <a:endParaRPr lang="ru-RU" dirty="0"/>
                    </a:p>
                  </a:txBody>
                  <a:tcPr/>
                </a:tc>
                <a:tc>
                  <a:txBody>
                    <a:bodyPr/>
                    <a:lstStyle/>
                    <a:p>
                      <a:endParaRPr lang="ru-RU"/>
                    </a:p>
                  </a:txBody>
                  <a:tcPr/>
                </a:tc>
                <a:tc>
                  <a:txBody>
                    <a:bodyPr/>
                    <a:lstStyle/>
                    <a:p>
                      <a:endParaRPr lang="ru-RU"/>
                    </a:p>
                  </a:txBody>
                  <a:tcPr/>
                </a:tc>
              </a:tr>
              <a:tr h="742955">
                <a:tc>
                  <a:txBody>
                    <a:bodyPr/>
                    <a:lstStyle/>
                    <a:p>
                      <a:r>
                        <a:rPr lang="ru-RU" dirty="0" smtClean="0"/>
                        <a:t>4</a:t>
                      </a:r>
                      <a:endParaRPr lang="ru-RU" dirty="0"/>
                    </a:p>
                  </a:txBody>
                  <a:tcPr/>
                </a:tc>
                <a:tc>
                  <a:txBody>
                    <a:bodyPr/>
                    <a:lstStyle/>
                    <a:p>
                      <a:endParaRPr lang="ru-RU"/>
                    </a:p>
                  </a:txBody>
                  <a:tcPr/>
                </a:tc>
                <a:tc>
                  <a:txBody>
                    <a:bodyPr/>
                    <a:lstStyle/>
                    <a:p>
                      <a:endParaRPr lang="ru-RU" dirty="0"/>
                    </a:p>
                  </a:txBody>
                  <a:tcPr/>
                </a:tc>
                <a:tc>
                  <a:txBody>
                    <a:bodyPr/>
                    <a:lstStyle/>
                    <a:p>
                      <a:r>
                        <a:rPr lang="ru-RU" dirty="0" smtClean="0"/>
                        <a:t>4</a:t>
                      </a:r>
                      <a:endParaRPr lang="ru-RU" dirty="0"/>
                    </a:p>
                  </a:txBody>
                  <a:tcPr/>
                </a:tc>
                <a:tc>
                  <a:txBody>
                    <a:bodyPr/>
                    <a:lstStyle/>
                    <a:p>
                      <a:endParaRPr lang="ru-RU"/>
                    </a:p>
                  </a:txBody>
                  <a:tcPr/>
                </a:tc>
                <a:tc>
                  <a:txBody>
                    <a:bodyPr/>
                    <a:lstStyle/>
                    <a:p>
                      <a:endParaRPr lang="ru-RU" dirty="0"/>
                    </a:p>
                  </a:txBody>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Какографические упражнения</a:t>
            </a:r>
            <a:endParaRPr lang="ru-RU" dirty="0"/>
          </a:p>
        </p:txBody>
      </p:sp>
      <p:sp>
        <p:nvSpPr>
          <p:cNvPr id="3" name="Содержимое 2"/>
          <p:cNvSpPr>
            <a:spLocks noGrp="1"/>
          </p:cNvSpPr>
          <p:nvPr>
            <p:ph idx="1"/>
          </p:nvPr>
        </p:nvSpPr>
        <p:spPr/>
        <p:txBody>
          <a:bodyPr>
            <a:normAutofit/>
          </a:bodyPr>
          <a:lstStyle/>
          <a:p>
            <a:pPr>
              <a:buNone/>
            </a:pPr>
            <a:r>
              <a:rPr lang="ru-RU" dirty="0" smtClean="0"/>
              <a:t>Разве можно без улыбки </a:t>
            </a:r>
          </a:p>
          <a:p>
            <a:pPr>
              <a:buNone/>
            </a:pPr>
            <a:r>
              <a:rPr lang="ru-RU" dirty="0" smtClean="0"/>
              <a:t>видеть Лёнины ошибки.</a:t>
            </a:r>
          </a:p>
          <a:p>
            <a:pPr>
              <a:buNone/>
            </a:pPr>
            <a:r>
              <a:rPr lang="ru-RU" dirty="0" smtClean="0"/>
              <a:t>«</a:t>
            </a:r>
            <a:r>
              <a:rPr lang="ru-RU" dirty="0" err="1" smtClean="0"/>
              <a:t>Налител</a:t>
            </a:r>
            <a:r>
              <a:rPr lang="ru-RU" dirty="0" smtClean="0"/>
              <a:t> я на </a:t>
            </a:r>
            <a:r>
              <a:rPr lang="ru-RU" dirty="0" err="1" smtClean="0"/>
              <a:t>сугроп</a:t>
            </a:r>
            <a:endParaRPr lang="ru-RU" dirty="0" smtClean="0"/>
          </a:p>
          <a:p>
            <a:pPr>
              <a:buNone/>
            </a:pPr>
            <a:r>
              <a:rPr lang="ru-RU" dirty="0" smtClean="0"/>
              <a:t> и </a:t>
            </a:r>
            <a:r>
              <a:rPr lang="ru-RU" dirty="0" err="1" smtClean="0"/>
              <a:t>расшыб</a:t>
            </a:r>
            <a:r>
              <a:rPr lang="ru-RU" dirty="0" smtClean="0"/>
              <a:t> </a:t>
            </a:r>
            <a:r>
              <a:rPr lang="ru-RU" dirty="0" err="1" smtClean="0"/>
              <a:t>сиводня</a:t>
            </a:r>
            <a:r>
              <a:rPr lang="ru-RU" dirty="0" smtClean="0"/>
              <a:t> </a:t>
            </a:r>
            <a:r>
              <a:rPr lang="ru-RU" dirty="0" err="1" smtClean="0"/>
              <a:t>лоп</a:t>
            </a:r>
            <a:r>
              <a:rPr lang="ru-RU" dirty="0" smtClean="0"/>
              <a:t>,</a:t>
            </a:r>
          </a:p>
          <a:p>
            <a:pPr>
              <a:buNone/>
            </a:pPr>
            <a:r>
              <a:rPr lang="ru-RU" dirty="0" smtClean="0"/>
              <a:t> очень </a:t>
            </a:r>
            <a:r>
              <a:rPr lang="ru-RU" dirty="0" err="1" smtClean="0"/>
              <a:t>болно</a:t>
            </a:r>
            <a:r>
              <a:rPr lang="ru-RU" dirty="0" smtClean="0"/>
              <a:t> и обидно,</a:t>
            </a:r>
          </a:p>
          <a:p>
            <a:pPr>
              <a:buNone/>
            </a:pPr>
            <a:r>
              <a:rPr lang="ru-RU" dirty="0" smtClean="0"/>
              <a:t> глас под </a:t>
            </a:r>
            <a:r>
              <a:rPr lang="ru-RU" dirty="0" err="1" smtClean="0"/>
              <a:t>шышкою</a:t>
            </a:r>
            <a:r>
              <a:rPr lang="ru-RU" dirty="0" smtClean="0"/>
              <a:t> не видно».</a:t>
            </a:r>
          </a:p>
          <a:p>
            <a:pPr>
              <a:buNone/>
            </a:pPr>
            <a:r>
              <a:rPr lang="ru-RU" dirty="0" smtClean="0"/>
              <a:t> Быстро Лёне помогайте,</a:t>
            </a:r>
          </a:p>
          <a:p>
            <a:pPr>
              <a:buNone/>
            </a:pPr>
            <a:r>
              <a:rPr lang="ru-RU" dirty="0" smtClean="0"/>
              <a:t> все ошибки исправляйте. </a:t>
            </a:r>
          </a:p>
          <a:p>
            <a:pPr>
              <a:buNone/>
            </a:pPr>
            <a:endParaRPr lang="ru-RU" dirty="0"/>
          </a:p>
        </p:txBody>
      </p:sp>
      <p:pic>
        <p:nvPicPr>
          <p:cNvPr id="1026" name="Picture 2" descr="C:\Documents and Settings\Пользователь\Мои документы\5\C145-025.jpg"/>
          <p:cNvPicPr>
            <a:picLocks noChangeAspect="1" noChangeArrowheads="1"/>
          </p:cNvPicPr>
          <p:nvPr/>
        </p:nvPicPr>
        <p:blipFill>
          <a:blip r:embed="rId2" cstate="print"/>
          <a:srcRect/>
          <a:stretch>
            <a:fillRect/>
          </a:stretch>
        </p:blipFill>
        <p:spPr bwMode="auto">
          <a:xfrm>
            <a:off x="6215074" y="4214818"/>
            <a:ext cx="2257426" cy="2237089"/>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Использование алгоритмов орфографических правил</a:t>
            </a:r>
            <a:endParaRPr lang="ru-RU" dirty="0"/>
          </a:p>
        </p:txBody>
      </p:sp>
      <p:sp>
        <p:nvSpPr>
          <p:cNvPr id="3" name="Содержимое 2"/>
          <p:cNvSpPr>
            <a:spLocks noGrp="1"/>
          </p:cNvSpPr>
          <p:nvPr>
            <p:ph idx="1"/>
          </p:nvPr>
        </p:nvSpPr>
        <p:spPr>
          <a:xfrm>
            <a:off x="1435608" y="1928802"/>
            <a:ext cx="7498080" cy="4319598"/>
          </a:xfrm>
        </p:spPr>
        <p:txBody>
          <a:bodyPr/>
          <a:lstStyle/>
          <a:p>
            <a:pPr marL="596646" indent="-514350">
              <a:buAutoNum type="arabicPeriod"/>
            </a:pPr>
            <a:r>
              <a:rPr lang="ru-RU" b="1" dirty="0" smtClean="0">
                <a:solidFill>
                  <a:schemeClr val="accent3">
                    <a:lumMod val="75000"/>
                  </a:schemeClr>
                </a:solidFill>
              </a:rPr>
              <a:t>Подготовительный этап.</a:t>
            </a:r>
          </a:p>
          <a:p>
            <a:pPr marL="596646" indent="-514350">
              <a:buAutoNum type="arabicPeriod"/>
            </a:pPr>
            <a:r>
              <a:rPr lang="ru-RU" b="1" dirty="0" smtClean="0">
                <a:solidFill>
                  <a:schemeClr val="accent3">
                    <a:lumMod val="75000"/>
                  </a:schemeClr>
                </a:solidFill>
              </a:rPr>
              <a:t>Основной этап.</a:t>
            </a:r>
          </a:p>
          <a:p>
            <a:pPr marL="596646" indent="-514350">
              <a:buAutoNum type="arabicPeriod"/>
            </a:pPr>
            <a:r>
              <a:rPr lang="ru-RU" b="1" dirty="0" smtClean="0">
                <a:solidFill>
                  <a:schemeClr val="accent3">
                    <a:lumMod val="75000"/>
                  </a:schemeClr>
                </a:solidFill>
              </a:rPr>
              <a:t>Этап сокращения операций</a:t>
            </a:r>
            <a:r>
              <a:rPr lang="ru-RU" dirty="0" smtClean="0"/>
              <a:t>.</a:t>
            </a: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500042"/>
            <a:ext cx="7498080" cy="1357322"/>
          </a:xfrm>
        </p:spPr>
        <p:txBody>
          <a:bodyPr>
            <a:normAutofit fontScale="90000"/>
          </a:bodyPr>
          <a:lstStyle/>
          <a:p>
            <a:r>
              <a:rPr lang="ru-RU" b="1" dirty="0" smtClean="0"/>
              <a:t>Эффективные приемы формирования орфографической зоркости</a:t>
            </a:r>
            <a:endParaRPr lang="ru-RU" b="1" dirty="0"/>
          </a:p>
        </p:txBody>
      </p:sp>
      <p:pic>
        <p:nvPicPr>
          <p:cNvPr id="4" name="Содержимое 3" descr="орф.bmp"/>
          <p:cNvPicPr>
            <a:picLocks noGrp="1" noChangeAspect="1"/>
          </p:cNvPicPr>
          <p:nvPr>
            <p:ph idx="1"/>
          </p:nvPr>
        </p:nvPicPr>
        <p:blipFill>
          <a:blip r:embed="rId2" cstate="print"/>
          <a:stretch>
            <a:fillRect/>
          </a:stretch>
        </p:blipFill>
        <p:spPr>
          <a:xfrm>
            <a:off x="5796136" y="2780928"/>
            <a:ext cx="2277466" cy="2903770"/>
          </a:xfr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C:\Program Files\Microsoft Office\CLIPART\PUB60COR\SO00257_.WMF"/>
          <p:cNvPicPr/>
          <p:nvPr/>
        </p:nvPicPr>
        <p:blipFill>
          <a:blip r:embed="rId2" cstate="print"/>
          <a:srcRect/>
          <a:stretch>
            <a:fillRect/>
          </a:stretch>
        </p:blipFill>
        <p:spPr bwMode="auto">
          <a:xfrm>
            <a:off x="7343775" y="4500570"/>
            <a:ext cx="1800225" cy="1971675"/>
          </a:xfrm>
          <a:prstGeom prst="rect">
            <a:avLst/>
          </a:prstGeom>
          <a:noFill/>
          <a:ln w="9525">
            <a:noFill/>
            <a:miter lim="800000"/>
            <a:headEnd/>
            <a:tailEnd/>
          </a:ln>
        </p:spPr>
      </p:pic>
      <p:sp>
        <p:nvSpPr>
          <p:cNvPr id="2" name="Заголовок 1"/>
          <p:cNvSpPr>
            <a:spLocks noGrp="1"/>
          </p:cNvSpPr>
          <p:nvPr>
            <p:ph type="title"/>
          </p:nvPr>
        </p:nvSpPr>
        <p:spPr>
          <a:xfrm>
            <a:off x="1435608" y="642918"/>
            <a:ext cx="7498080" cy="774720"/>
          </a:xfrm>
        </p:spPr>
        <p:txBody>
          <a:bodyPr>
            <a:normAutofit fontScale="90000"/>
          </a:bodyPr>
          <a:lstStyle/>
          <a:p>
            <a:r>
              <a:rPr lang="ru-RU" sz="3600" b="1" i="1" dirty="0" smtClean="0"/>
              <a:t>АЛГОРИТМ ПРОВЕРКИ БЕЗУДАРНОЙ ГЛАСНОЙ В КОРНЕ</a:t>
            </a:r>
            <a:r>
              <a:rPr lang="ru-RU" b="1" i="1" dirty="0" smtClean="0"/>
              <a:t/>
            </a:r>
            <a:br>
              <a:rPr lang="ru-RU" b="1" i="1" dirty="0" smtClean="0"/>
            </a:br>
            <a:endParaRPr lang="ru-RU" dirty="0"/>
          </a:p>
        </p:txBody>
      </p:sp>
      <p:sp>
        <p:nvSpPr>
          <p:cNvPr id="3" name="Содержимое 2"/>
          <p:cNvSpPr>
            <a:spLocks noGrp="1"/>
          </p:cNvSpPr>
          <p:nvPr>
            <p:ph idx="1"/>
          </p:nvPr>
        </p:nvSpPr>
        <p:spPr/>
        <p:txBody>
          <a:bodyPr>
            <a:normAutofit fontScale="85000" lnSpcReduction="10000"/>
          </a:bodyPr>
          <a:lstStyle/>
          <a:p>
            <a:pPr>
              <a:buNone/>
            </a:pPr>
            <a:r>
              <a:rPr lang="ru-RU" b="1" u="sng" dirty="0" smtClean="0"/>
              <a:t>1 шаг</a:t>
            </a:r>
            <a:r>
              <a:rPr lang="ru-RU" dirty="0" smtClean="0"/>
              <a:t>. </a:t>
            </a:r>
          </a:p>
          <a:p>
            <a:pPr>
              <a:buNone/>
            </a:pPr>
            <a:r>
              <a:rPr lang="ru-RU" dirty="0" smtClean="0"/>
              <a:t>В корне слова есть безударная гласная?</a:t>
            </a:r>
          </a:p>
          <a:p>
            <a:pPr>
              <a:buNone/>
            </a:pPr>
            <a:r>
              <a:rPr lang="ru-RU" b="1" dirty="0" smtClean="0">
                <a:solidFill>
                  <a:srgbClr val="FF0000"/>
                </a:solidFill>
              </a:rPr>
              <a:t>Да    </a:t>
            </a:r>
            <a:r>
              <a:rPr lang="ru-RU" dirty="0" smtClean="0"/>
              <a:t>              </a:t>
            </a:r>
          </a:p>
          <a:p>
            <a:pPr>
              <a:buNone/>
            </a:pPr>
            <a:r>
              <a:rPr lang="ru-RU" dirty="0" smtClean="0"/>
              <a:t> </a:t>
            </a:r>
            <a:r>
              <a:rPr lang="ru-RU" b="1" u="sng" dirty="0" smtClean="0"/>
              <a:t>2шаг</a:t>
            </a:r>
            <a:r>
              <a:rPr lang="ru-RU" dirty="0" smtClean="0"/>
              <a:t>. Подбери однокоренное слово, в котором проверяемая гласная стоит под ударением.</a:t>
            </a:r>
          </a:p>
          <a:p>
            <a:pPr>
              <a:buNone/>
            </a:pPr>
            <a:r>
              <a:rPr lang="ru-RU" dirty="0" smtClean="0">
                <a:solidFill>
                  <a:srgbClr val="FF0000"/>
                </a:solidFill>
              </a:rPr>
              <a:t>Удаётся найти                  </a:t>
            </a:r>
            <a:r>
              <a:rPr lang="ru-RU" dirty="0" smtClean="0">
                <a:solidFill>
                  <a:srgbClr val="0070C0"/>
                </a:solidFill>
              </a:rPr>
              <a:t>не удаётся: </a:t>
            </a:r>
            <a:r>
              <a:rPr lang="ru-RU" dirty="0" smtClean="0"/>
              <a:t>проверь по</a:t>
            </a:r>
          </a:p>
          <a:p>
            <a:pPr>
              <a:buNone/>
            </a:pPr>
            <a:r>
              <a:rPr lang="ru-RU" dirty="0" smtClean="0"/>
              <a:t>проверочное слово           словарю.</a:t>
            </a:r>
          </a:p>
          <a:p>
            <a:pPr>
              <a:buNone/>
            </a:pPr>
            <a:r>
              <a:rPr lang="ru-RU" b="1" u="sng" dirty="0" smtClean="0"/>
              <a:t>3 шаг.</a:t>
            </a:r>
            <a:endParaRPr lang="ru-RU" dirty="0" smtClean="0"/>
          </a:p>
          <a:p>
            <a:pPr>
              <a:buNone/>
            </a:pPr>
            <a:r>
              <a:rPr lang="ru-RU" dirty="0" smtClean="0"/>
              <a:t>Напиши соответствующую гласную букву. Проверь написанное.</a:t>
            </a:r>
          </a:p>
          <a:p>
            <a:pPr>
              <a:buNone/>
            </a:pPr>
            <a:endParaRPr lang="ru-RU"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Дидактические игры</a:t>
            </a:r>
            <a:endParaRPr lang="ru-RU" dirty="0"/>
          </a:p>
        </p:txBody>
      </p:sp>
      <p:sp>
        <p:nvSpPr>
          <p:cNvPr id="4" name="Содержимое 3"/>
          <p:cNvSpPr>
            <a:spLocks noGrp="1"/>
          </p:cNvSpPr>
          <p:nvPr>
            <p:ph idx="1"/>
          </p:nvPr>
        </p:nvSpPr>
        <p:spPr/>
        <p:txBody>
          <a:bodyPr/>
          <a:lstStyle/>
          <a:p>
            <a:pPr marL="596646" indent="-514350">
              <a:buAutoNum type="arabicPeriod"/>
            </a:pPr>
            <a:r>
              <a:rPr lang="ru-RU" dirty="0" smtClean="0"/>
              <a:t>«Третий лишний».</a:t>
            </a:r>
          </a:p>
          <a:p>
            <a:pPr marL="596646" indent="-514350">
              <a:buAutoNum type="arabicPeriod"/>
            </a:pPr>
            <a:r>
              <a:rPr lang="ru-RU" dirty="0" smtClean="0"/>
              <a:t>«Молчанка».</a:t>
            </a:r>
          </a:p>
          <a:p>
            <a:pPr marL="596646" indent="-514350">
              <a:buAutoNum type="arabicPeriod"/>
            </a:pPr>
            <a:r>
              <a:rPr lang="ru-RU" dirty="0" smtClean="0"/>
              <a:t>«Орфографический мячик».</a:t>
            </a:r>
          </a:p>
          <a:p>
            <a:pPr marL="596646" indent="-514350">
              <a:buAutoNum type="arabicPeriod"/>
            </a:pPr>
            <a:r>
              <a:rPr lang="ru-RU" dirty="0" smtClean="0"/>
              <a:t>«Корректор».</a:t>
            </a:r>
          </a:p>
          <a:p>
            <a:pPr marL="596646" indent="-514350">
              <a:buAutoNum type="arabicPeriod"/>
            </a:pPr>
            <a:r>
              <a:rPr lang="ru-RU" dirty="0" smtClean="0"/>
              <a:t>«Огоньки».</a:t>
            </a:r>
          </a:p>
          <a:p>
            <a:pPr marL="596646" indent="-514350">
              <a:buAutoNum type="arabicPeriod"/>
            </a:pPr>
            <a:r>
              <a:rPr lang="ru-RU" dirty="0" smtClean="0"/>
              <a:t>«Кто быстрее».</a:t>
            </a:r>
            <a:endParaRPr lang="ru-RU"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WordArt 2"/>
          <p:cNvSpPr>
            <a:spLocks noChangeArrowheads="1" noChangeShapeType="1" noTextEdit="1"/>
          </p:cNvSpPr>
          <p:nvPr/>
        </p:nvSpPr>
        <p:spPr bwMode="auto">
          <a:xfrm>
            <a:off x="107950" y="260350"/>
            <a:ext cx="2376488" cy="1639888"/>
          </a:xfrm>
          <a:prstGeom prst="rect">
            <a:avLst/>
          </a:prstGeom>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pPr algn="ctr"/>
            <a:r>
              <a:rPr lang="ru-RU" sz="3600" kern="10">
                <a:ln w="9525">
                  <a:round/>
                  <a:headEnd/>
                  <a:tailEnd/>
                </a:ln>
                <a:gradFill rotWithShape="0">
                  <a:gsLst>
                    <a:gs pos="0">
                      <a:srgbClr val="FFE701"/>
                    </a:gs>
                    <a:gs pos="100000">
                      <a:srgbClr val="FE3E02"/>
                    </a:gs>
                  </a:gsLst>
                  <a:lin ang="5400000" scaled="1"/>
                </a:gradFill>
                <a:latin typeface="Impact"/>
              </a:rPr>
              <a:t>Ребус!</a:t>
            </a:r>
          </a:p>
        </p:txBody>
      </p:sp>
      <p:grpSp>
        <p:nvGrpSpPr>
          <p:cNvPr id="2" name="Group 3"/>
          <p:cNvGrpSpPr>
            <a:grpSpLocks/>
          </p:cNvGrpSpPr>
          <p:nvPr/>
        </p:nvGrpSpPr>
        <p:grpSpPr bwMode="auto">
          <a:xfrm>
            <a:off x="1908175" y="1628775"/>
            <a:ext cx="5400675" cy="4425950"/>
            <a:chOff x="1946" y="1026"/>
            <a:chExt cx="1796" cy="2788"/>
          </a:xfrm>
        </p:grpSpPr>
        <p:sp>
          <p:nvSpPr>
            <p:cNvPr id="280580" name="WordArt 4"/>
            <p:cNvSpPr>
              <a:spLocks noChangeArrowheads="1" noChangeShapeType="1" noTextEdit="1"/>
            </p:cNvSpPr>
            <p:nvPr/>
          </p:nvSpPr>
          <p:spPr bwMode="auto">
            <a:xfrm>
              <a:off x="1946" y="1026"/>
              <a:ext cx="1796" cy="2788"/>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solidFill>
                    <a:srgbClr val="339966"/>
                  </a:solidFill>
                  <a:latin typeface="Verdana"/>
                </a:rPr>
                <a:t>О</a:t>
              </a:r>
            </a:p>
          </p:txBody>
        </p:sp>
        <p:sp>
          <p:nvSpPr>
            <p:cNvPr id="280581" name="WordArt 5"/>
            <p:cNvSpPr>
              <a:spLocks noChangeArrowheads="1" noChangeShapeType="1" noTextEdit="1"/>
            </p:cNvSpPr>
            <p:nvPr/>
          </p:nvSpPr>
          <p:spPr bwMode="auto">
            <a:xfrm>
              <a:off x="2375" y="1906"/>
              <a:ext cx="913" cy="1025"/>
            </a:xfrm>
            <a:prstGeom prst="rect">
              <a:avLst/>
            </a:prstGeom>
          </p:spPr>
          <p:txBody>
            <a:bodyPr wrap="none" fromWordArt="1">
              <a:prstTxWarp prst="textPlain">
                <a:avLst>
                  <a:gd name="adj" fmla="val 50000"/>
                </a:avLst>
              </a:prstTxWarp>
            </a:bodyPr>
            <a:lstStyle/>
            <a:p>
              <a:pPr algn="ctr"/>
              <a:r>
                <a:rPr lang="ru-RU" sz="3600" kern="10">
                  <a:ln w="12700">
                    <a:solidFill>
                      <a:schemeClr val="tx1"/>
                    </a:solidFill>
                    <a:round/>
                    <a:headEnd/>
                    <a:tailEnd/>
                  </a:ln>
                  <a:gradFill rotWithShape="0">
                    <a:gsLst>
                      <a:gs pos="0">
                        <a:srgbClr val="8488C4"/>
                      </a:gs>
                      <a:gs pos="53000">
                        <a:srgbClr val="D4DEFF"/>
                      </a:gs>
                      <a:gs pos="83000">
                        <a:srgbClr val="D4DEFF"/>
                      </a:gs>
                      <a:gs pos="100000">
                        <a:srgbClr val="96AB94"/>
                      </a:gs>
                    </a:gsLst>
                    <a:lin ang="5400000" scaled="1"/>
                  </a:gradFill>
                  <a:latin typeface="Arial"/>
                  <a:cs typeface="Arial"/>
                </a:rPr>
                <a:t>РОТА</a:t>
              </a:r>
            </a:p>
          </p:txBody>
        </p:sp>
      </p:grpSp>
      <p:sp>
        <p:nvSpPr>
          <p:cNvPr id="280582" name="WordArt 6"/>
          <p:cNvSpPr>
            <a:spLocks noChangeArrowheads="1" noChangeShapeType="1" noTextEdit="1"/>
          </p:cNvSpPr>
          <p:nvPr/>
        </p:nvSpPr>
        <p:spPr bwMode="auto">
          <a:xfrm>
            <a:off x="2744788" y="3767138"/>
            <a:ext cx="1377950" cy="2109787"/>
          </a:xfrm>
          <a:prstGeom prst="rect">
            <a:avLst/>
          </a:prstGeom>
        </p:spPr>
        <p:txBody>
          <a:bodyPr wrap="none" fromWordArt="1">
            <a:prstTxWarp prst="textPlain">
              <a:avLst>
                <a:gd name="adj" fmla="val 50000"/>
              </a:avLst>
            </a:prstTxWarp>
          </a:bodyPr>
          <a:lstStyle/>
          <a:p>
            <a:pPr algn="ctr"/>
            <a:r>
              <a:rPr lang="ru-RU" sz="3600" kern="10" normalizeH="1">
                <a:ln w="9525">
                  <a:solidFill>
                    <a:srgbClr val="000000"/>
                  </a:solidFill>
                  <a:round/>
                  <a:headEnd/>
                  <a:tailEnd/>
                </a:ln>
                <a:solidFill>
                  <a:srgbClr val="339966"/>
                </a:solidFill>
                <a:latin typeface="Verdana"/>
              </a:rPr>
              <a:t>О</a:t>
            </a:r>
          </a:p>
        </p:txBody>
      </p:sp>
      <p:sp>
        <p:nvSpPr>
          <p:cNvPr id="280583" name="WordArt 7"/>
          <p:cNvSpPr>
            <a:spLocks noChangeArrowheads="1" noChangeShapeType="1" noTextEdit="1"/>
          </p:cNvSpPr>
          <p:nvPr/>
        </p:nvSpPr>
        <p:spPr bwMode="auto">
          <a:xfrm>
            <a:off x="4079875" y="3748088"/>
            <a:ext cx="3613150" cy="2128837"/>
          </a:xfrm>
          <a:prstGeom prst="rect">
            <a:avLst/>
          </a:prstGeom>
        </p:spPr>
        <p:txBody>
          <a:bodyPr wrap="none" fromWordArt="1">
            <a:prstTxWarp prst="textPlain">
              <a:avLst>
                <a:gd name="adj" fmla="val 50000"/>
              </a:avLst>
            </a:prstTxWarp>
          </a:bodyPr>
          <a:lstStyle/>
          <a:p>
            <a:pPr algn="ctr"/>
            <a:r>
              <a:rPr lang="ru-RU" sz="3600" kern="10" normalizeH="1">
                <a:ln w="12700">
                  <a:solidFill>
                    <a:schemeClr val="tx1"/>
                  </a:solidFill>
                  <a:round/>
                  <a:headEnd/>
                  <a:tailEnd/>
                </a:ln>
                <a:gradFill rotWithShape="0">
                  <a:gsLst>
                    <a:gs pos="0">
                      <a:srgbClr val="8488C4"/>
                    </a:gs>
                    <a:gs pos="53000">
                      <a:srgbClr val="D4DEFF"/>
                    </a:gs>
                    <a:gs pos="83000">
                      <a:srgbClr val="D4DEFF"/>
                    </a:gs>
                    <a:gs pos="100000">
                      <a:srgbClr val="96AB94"/>
                    </a:gs>
                  </a:gsLst>
                  <a:lin ang="5400000" scaled="1"/>
                </a:gradFill>
                <a:latin typeface="Arial"/>
                <a:cs typeface="Arial"/>
              </a:rPr>
              <a:t>РОТА</a:t>
            </a:r>
          </a:p>
        </p:txBody>
      </p:sp>
      <p:sp>
        <p:nvSpPr>
          <p:cNvPr id="280584" name="WordArt 8"/>
          <p:cNvSpPr>
            <a:spLocks noChangeArrowheads="1" noChangeShapeType="1" noTextEdit="1"/>
          </p:cNvSpPr>
          <p:nvPr/>
        </p:nvSpPr>
        <p:spPr bwMode="auto">
          <a:xfrm>
            <a:off x="1403350" y="3757613"/>
            <a:ext cx="1377950" cy="2119312"/>
          </a:xfrm>
          <a:prstGeom prst="rect">
            <a:avLst/>
          </a:prstGeom>
        </p:spPr>
        <p:txBody>
          <a:bodyPr wrap="none" fromWordArt="1">
            <a:prstTxWarp prst="textPlain">
              <a:avLst>
                <a:gd name="adj" fmla="val 50000"/>
              </a:avLst>
            </a:prstTxWarp>
          </a:bodyPr>
          <a:lstStyle/>
          <a:p>
            <a:pPr algn="ctr"/>
            <a:r>
              <a:rPr lang="ru-RU" sz="3600" kern="10" normalizeH="1">
                <a:ln w="9525">
                  <a:solidFill>
                    <a:srgbClr val="000000"/>
                  </a:solidFill>
                  <a:round/>
                  <a:headEnd/>
                  <a:tailEnd/>
                </a:ln>
                <a:solidFill>
                  <a:srgbClr val="FF3399"/>
                </a:solidFill>
                <a:latin typeface="Verdana"/>
              </a:rPr>
              <a:t>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80578"/>
                                        </p:tgtEl>
                                        <p:attrNameLst>
                                          <p:attrName>style.visibility</p:attrName>
                                        </p:attrNameLst>
                                      </p:cBhvr>
                                      <p:to>
                                        <p:strVal val="visible"/>
                                      </p:to>
                                    </p:set>
                                    <p:anim calcmode="lin" valueType="num">
                                      <p:cBhvr>
                                        <p:cTn id="7" dur="2000" fill="hold"/>
                                        <p:tgtEl>
                                          <p:spTgt spid="280578"/>
                                        </p:tgtEl>
                                        <p:attrNameLst>
                                          <p:attrName>ppt_w</p:attrName>
                                        </p:attrNameLst>
                                      </p:cBhvr>
                                      <p:tavLst>
                                        <p:tav tm="0">
                                          <p:val>
                                            <p:fltVal val="0"/>
                                          </p:val>
                                        </p:tav>
                                        <p:tav tm="100000">
                                          <p:val>
                                            <p:strVal val="#ppt_w"/>
                                          </p:val>
                                        </p:tav>
                                      </p:tavLst>
                                    </p:anim>
                                    <p:anim calcmode="lin" valueType="num">
                                      <p:cBhvr>
                                        <p:cTn id="8" dur="2000" fill="hold"/>
                                        <p:tgtEl>
                                          <p:spTgt spid="280578"/>
                                        </p:tgtEl>
                                        <p:attrNameLst>
                                          <p:attrName>ppt_h</p:attrName>
                                        </p:attrNameLst>
                                      </p:cBhvr>
                                      <p:tavLst>
                                        <p:tav tm="0">
                                          <p:val>
                                            <p:fltVal val="0"/>
                                          </p:val>
                                        </p:tav>
                                        <p:tav tm="100000">
                                          <p:val>
                                            <p:strVal val="#ppt_h"/>
                                          </p:val>
                                        </p:tav>
                                      </p:tavLst>
                                    </p:anim>
                                    <p:anim calcmode="lin" valueType="num">
                                      <p:cBhvr>
                                        <p:cTn id="9" dur="2000" fill="hold"/>
                                        <p:tgtEl>
                                          <p:spTgt spid="280578"/>
                                        </p:tgtEl>
                                        <p:attrNameLst>
                                          <p:attrName>style.rotation</p:attrName>
                                        </p:attrNameLst>
                                      </p:cBhvr>
                                      <p:tavLst>
                                        <p:tav tm="0">
                                          <p:val>
                                            <p:fltVal val="360"/>
                                          </p:val>
                                        </p:tav>
                                        <p:tav tm="100000">
                                          <p:val>
                                            <p:fltVal val="0"/>
                                          </p:val>
                                        </p:tav>
                                      </p:tavLst>
                                    </p:anim>
                                    <p:animEffect transition="in" filter="fade">
                                      <p:cBhvr>
                                        <p:cTn id="10" dur="2000"/>
                                        <p:tgtEl>
                                          <p:spTgt spid="280578"/>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
                                          </p:val>
                                        </p:tav>
                                        <p:tav tm="100000">
                                          <p:val>
                                            <p:strVal val="#ppt_w"/>
                                          </p:val>
                                        </p:tav>
                                      </p:tavLst>
                                    </p:anim>
                                    <p:anim calcmode="lin" valueType="num">
                                      <p:cBhvr>
                                        <p:cTn id="16" dur="1000" fill="hold"/>
                                        <p:tgtEl>
                                          <p:spTgt spid="2"/>
                                        </p:tgtEl>
                                        <p:attrNameLst>
                                          <p:attrName>ppt_h</p:attrName>
                                        </p:attrNameLst>
                                      </p:cBhvr>
                                      <p:tavLst>
                                        <p:tav tm="0">
                                          <p:val>
                                            <p:fltVal val="0"/>
                                          </p:val>
                                        </p:tav>
                                        <p:tav tm="100000">
                                          <p:val>
                                            <p:strVal val="#ppt_h"/>
                                          </p:val>
                                        </p:tav>
                                      </p:tavLst>
                                    </p:anim>
                                    <p:anim calcmode="lin" valueType="num">
                                      <p:cBhvr>
                                        <p:cTn id="17" dur="1000" fill="hold"/>
                                        <p:tgtEl>
                                          <p:spTgt spid="2"/>
                                        </p:tgtEl>
                                        <p:attrNameLst>
                                          <p:attrName>style.rotation</p:attrName>
                                        </p:attrNameLst>
                                      </p:cBhvr>
                                      <p:tavLst>
                                        <p:tav tm="0">
                                          <p:val>
                                            <p:fltVal val="360"/>
                                          </p:val>
                                        </p:tav>
                                        <p:tav tm="100000">
                                          <p:val>
                                            <p:fltVal val="0"/>
                                          </p:val>
                                        </p:tav>
                                      </p:tavLst>
                                    </p:anim>
                                    <p:animEffect transition="in" filter="fade">
                                      <p:cBhvr>
                                        <p:cTn id="18" dur="10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mph" presetSubtype="0" fill="hold" nodeType="clickEffect">
                                  <p:stCondLst>
                                    <p:cond delay="0"/>
                                  </p:stCondLst>
                                  <p:childTnLst>
                                    <p:animScale>
                                      <p:cBhvr>
                                        <p:cTn id="22" dur="500" fill="hold"/>
                                        <p:tgtEl>
                                          <p:spTgt spid="2"/>
                                        </p:tgtEl>
                                      </p:cBhvr>
                                      <p:by x="60000" y="60000"/>
                                    </p:animScale>
                                  </p:childTnLst>
                                </p:cTn>
                              </p:par>
                              <p:par>
                                <p:cTn id="23" presetID="56" presetClass="path" presetSubtype="0" accel="50000" decel="50000" fill="hold" nodeType="withEffect">
                                  <p:stCondLst>
                                    <p:cond delay="0"/>
                                  </p:stCondLst>
                                  <p:childTnLst>
                                    <p:animMotion origin="layout" path="M -3.05556E-6 2.42775E-6 L 0.23229 -0.30127 " pathEditMode="relative" rAng="0" ptsTypes="AA">
                                      <p:cBhvr>
                                        <p:cTn id="24" dur="500" fill="hold"/>
                                        <p:tgtEl>
                                          <p:spTgt spid="2"/>
                                        </p:tgtEl>
                                        <p:attrNameLst>
                                          <p:attrName>ppt_x</p:attrName>
                                          <p:attrName>ppt_y</p:attrName>
                                        </p:attrNameLst>
                                      </p:cBhvr>
                                      <p:rCtr x="116" y="-151"/>
                                    </p:animMotion>
                                  </p:childTnLst>
                                </p:cTn>
                              </p:par>
                            </p:childTnLst>
                          </p:cTn>
                        </p:par>
                        <p:par>
                          <p:cTn id="25" fill="hold">
                            <p:stCondLst>
                              <p:cond delay="500"/>
                            </p:stCondLst>
                            <p:childTnLst>
                              <p:par>
                                <p:cTn id="26" presetID="2" presetClass="entr" presetSubtype="4" fill="hold" grpId="0" nodeType="afterEffect">
                                  <p:stCondLst>
                                    <p:cond delay="0"/>
                                  </p:stCondLst>
                                  <p:childTnLst>
                                    <p:set>
                                      <p:cBhvr>
                                        <p:cTn id="27" dur="1" fill="hold">
                                          <p:stCondLst>
                                            <p:cond delay="0"/>
                                          </p:stCondLst>
                                        </p:cTn>
                                        <p:tgtEl>
                                          <p:spTgt spid="280584"/>
                                        </p:tgtEl>
                                        <p:attrNameLst>
                                          <p:attrName>style.visibility</p:attrName>
                                        </p:attrNameLst>
                                      </p:cBhvr>
                                      <p:to>
                                        <p:strVal val="visible"/>
                                      </p:to>
                                    </p:set>
                                    <p:anim calcmode="lin" valueType="num">
                                      <p:cBhvr additive="base">
                                        <p:cTn id="28" dur="500" fill="hold"/>
                                        <p:tgtEl>
                                          <p:spTgt spid="280584"/>
                                        </p:tgtEl>
                                        <p:attrNameLst>
                                          <p:attrName>ppt_x</p:attrName>
                                        </p:attrNameLst>
                                      </p:cBhvr>
                                      <p:tavLst>
                                        <p:tav tm="0">
                                          <p:val>
                                            <p:strVal val="#ppt_x"/>
                                          </p:val>
                                        </p:tav>
                                        <p:tav tm="100000">
                                          <p:val>
                                            <p:strVal val="#ppt_x"/>
                                          </p:val>
                                        </p:tav>
                                      </p:tavLst>
                                    </p:anim>
                                    <p:anim calcmode="lin" valueType="num">
                                      <p:cBhvr additive="base">
                                        <p:cTn id="29" dur="500" fill="hold"/>
                                        <p:tgtEl>
                                          <p:spTgt spid="28058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80582"/>
                                        </p:tgtEl>
                                        <p:attrNameLst>
                                          <p:attrName>style.visibility</p:attrName>
                                        </p:attrNameLst>
                                      </p:cBhvr>
                                      <p:to>
                                        <p:strVal val="visible"/>
                                      </p:to>
                                    </p:set>
                                    <p:anim calcmode="lin" valueType="num">
                                      <p:cBhvr additive="base">
                                        <p:cTn id="32" dur="500" fill="hold"/>
                                        <p:tgtEl>
                                          <p:spTgt spid="280582"/>
                                        </p:tgtEl>
                                        <p:attrNameLst>
                                          <p:attrName>ppt_x</p:attrName>
                                        </p:attrNameLst>
                                      </p:cBhvr>
                                      <p:tavLst>
                                        <p:tav tm="0">
                                          <p:val>
                                            <p:strVal val="#ppt_x"/>
                                          </p:val>
                                        </p:tav>
                                        <p:tav tm="100000">
                                          <p:val>
                                            <p:strVal val="#ppt_x"/>
                                          </p:val>
                                        </p:tav>
                                      </p:tavLst>
                                    </p:anim>
                                    <p:anim calcmode="lin" valueType="num">
                                      <p:cBhvr additive="base">
                                        <p:cTn id="33" dur="500" fill="hold"/>
                                        <p:tgtEl>
                                          <p:spTgt spid="28058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80583"/>
                                        </p:tgtEl>
                                        <p:attrNameLst>
                                          <p:attrName>style.visibility</p:attrName>
                                        </p:attrNameLst>
                                      </p:cBhvr>
                                      <p:to>
                                        <p:strVal val="visible"/>
                                      </p:to>
                                    </p:set>
                                    <p:anim calcmode="lin" valueType="num">
                                      <p:cBhvr additive="base">
                                        <p:cTn id="36" dur="500" fill="hold"/>
                                        <p:tgtEl>
                                          <p:spTgt spid="280583"/>
                                        </p:tgtEl>
                                        <p:attrNameLst>
                                          <p:attrName>ppt_x</p:attrName>
                                        </p:attrNameLst>
                                      </p:cBhvr>
                                      <p:tavLst>
                                        <p:tav tm="0">
                                          <p:val>
                                            <p:strVal val="#ppt_x"/>
                                          </p:val>
                                        </p:tav>
                                        <p:tav tm="100000">
                                          <p:val>
                                            <p:strVal val="#ppt_x"/>
                                          </p:val>
                                        </p:tav>
                                      </p:tavLst>
                                    </p:anim>
                                    <p:anim calcmode="lin" valueType="num">
                                      <p:cBhvr additive="base">
                                        <p:cTn id="37" dur="500" fill="hold"/>
                                        <p:tgtEl>
                                          <p:spTgt spid="2805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78" grpId="0" animBg="1"/>
      <p:bldP spid="280582" grpId="0" animBg="1"/>
      <p:bldP spid="280583" grpId="0" animBg="1"/>
      <p:bldP spid="28058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WordArt 2"/>
          <p:cNvSpPr>
            <a:spLocks noChangeArrowheads="1" noChangeShapeType="1" noTextEdit="1"/>
          </p:cNvSpPr>
          <p:nvPr/>
        </p:nvSpPr>
        <p:spPr bwMode="auto">
          <a:xfrm>
            <a:off x="107950" y="260350"/>
            <a:ext cx="2376488" cy="1639888"/>
          </a:xfrm>
          <a:prstGeom prst="rect">
            <a:avLst/>
          </a:prstGeom>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pPr algn="ctr"/>
            <a:r>
              <a:rPr lang="ru-RU" sz="3600" kern="10">
                <a:ln w="9525">
                  <a:round/>
                  <a:headEnd/>
                  <a:tailEnd/>
                </a:ln>
                <a:gradFill rotWithShape="0">
                  <a:gsLst>
                    <a:gs pos="0">
                      <a:srgbClr val="FFE701"/>
                    </a:gs>
                    <a:gs pos="100000">
                      <a:srgbClr val="FE3E02"/>
                    </a:gs>
                  </a:gsLst>
                  <a:lin ang="5400000" scaled="1"/>
                </a:gradFill>
                <a:latin typeface="Impact"/>
              </a:rPr>
              <a:t>Ребус!</a:t>
            </a:r>
          </a:p>
        </p:txBody>
      </p:sp>
      <p:grpSp>
        <p:nvGrpSpPr>
          <p:cNvPr id="2" name="Group 15"/>
          <p:cNvGrpSpPr>
            <a:grpSpLocks/>
          </p:cNvGrpSpPr>
          <p:nvPr/>
        </p:nvGrpSpPr>
        <p:grpSpPr bwMode="auto">
          <a:xfrm>
            <a:off x="2339975" y="2276475"/>
            <a:ext cx="4608513" cy="2925763"/>
            <a:chOff x="1474" y="1434"/>
            <a:chExt cx="2903" cy="1843"/>
          </a:xfrm>
        </p:grpSpPr>
        <p:sp>
          <p:nvSpPr>
            <p:cNvPr id="284676" name="Line 4"/>
            <p:cNvSpPr>
              <a:spLocks noChangeShapeType="1"/>
            </p:cNvSpPr>
            <p:nvPr/>
          </p:nvSpPr>
          <p:spPr bwMode="auto">
            <a:xfrm>
              <a:off x="1474" y="2403"/>
              <a:ext cx="2903" cy="0"/>
            </a:xfrm>
            <a:prstGeom prst="line">
              <a:avLst/>
            </a:prstGeom>
            <a:noFill/>
            <a:ln w="76200">
              <a:solidFill>
                <a:srgbClr val="FF3399"/>
              </a:solidFill>
              <a:round/>
              <a:headEnd/>
              <a:tailEnd/>
            </a:ln>
            <a:effectLst/>
          </p:spPr>
          <p:txBody>
            <a:bodyPr/>
            <a:lstStyle/>
            <a:p>
              <a:endParaRPr lang="ru-RU"/>
            </a:p>
          </p:txBody>
        </p:sp>
        <p:sp>
          <p:nvSpPr>
            <p:cNvPr id="284677" name="WordArt 5"/>
            <p:cNvSpPr>
              <a:spLocks noChangeArrowheads="1" noChangeShapeType="1" noTextEdit="1"/>
            </p:cNvSpPr>
            <p:nvPr/>
          </p:nvSpPr>
          <p:spPr bwMode="auto">
            <a:xfrm>
              <a:off x="1519" y="1434"/>
              <a:ext cx="2767" cy="768"/>
            </a:xfrm>
            <a:prstGeom prst="rect">
              <a:avLst/>
            </a:prstGeom>
          </p:spPr>
          <p:txBody>
            <a:bodyPr wrap="none" fromWordArt="1">
              <a:prstTxWarp prst="textPlain">
                <a:avLst>
                  <a:gd name="adj" fmla="val 50000"/>
                </a:avLst>
              </a:prstTxWarp>
            </a:bodyPr>
            <a:lstStyle/>
            <a:p>
              <a:pPr algn="ctr"/>
              <a:r>
                <a:rPr lang="ru-RU" sz="3600" kern="10">
                  <a:ln w="19050">
                    <a:solidFill>
                      <a:srgbClr val="99CCFF"/>
                    </a:solidFill>
                    <a:round/>
                    <a:headEnd/>
                    <a:tailEnd/>
                  </a:ln>
                  <a:solidFill>
                    <a:srgbClr val="008000"/>
                  </a:solidFill>
                  <a:effectLst>
                    <a:outerShdw dist="35921" dir="2700000" algn="ctr" rotWithShape="0">
                      <a:srgbClr val="990000"/>
                    </a:outerShdw>
                  </a:effectLst>
                  <a:latin typeface="Verdana"/>
                </a:rPr>
                <a:t>ПЕ</a:t>
              </a:r>
            </a:p>
          </p:txBody>
        </p:sp>
        <p:sp>
          <p:nvSpPr>
            <p:cNvPr id="284678" name="WordArt 6"/>
            <p:cNvSpPr>
              <a:spLocks noChangeArrowheads="1" noChangeShapeType="1" noTextEdit="1"/>
            </p:cNvSpPr>
            <p:nvPr/>
          </p:nvSpPr>
          <p:spPr bwMode="auto">
            <a:xfrm>
              <a:off x="2245" y="2569"/>
              <a:ext cx="1225" cy="708"/>
            </a:xfrm>
            <a:prstGeom prst="rect">
              <a:avLst/>
            </a:prstGeom>
          </p:spPr>
          <p:txBody>
            <a:bodyPr wrap="none" fromWordArt="1">
              <a:prstTxWarp prst="textPlain">
                <a:avLst>
                  <a:gd name="adj" fmla="val 50000"/>
                </a:avLst>
              </a:prstTxWarp>
            </a:bodyPr>
            <a:lstStyle/>
            <a:p>
              <a:pPr algn="ctr"/>
              <a:r>
                <a:rPr lang="ru-RU" sz="3600" kern="10">
                  <a:ln w="19050">
                    <a:solidFill>
                      <a:srgbClr val="99CCFF"/>
                    </a:solidFill>
                    <a:round/>
                    <a:headEnd/>
                    <a:tailEnd/>
                  </a:ln>
                  <a:solidFill>
                    <a:srgbClr val="0066CC"/>
                  </a:solidFill>
                  <a:effectLst>
                    <a:outerShdw dist="35921" dir="2700000" algn="ctr" rotWithShape="0">
                      <a:srgbClr val="990000"/>
                    </a:outerShdw>
                  </a:effectLst>
                  <a:latin typeface="Verdana"/>
                </a:rPr>
                <a:t>Л</a:t>
              </a:r>
            </a:p>
          </p:txBody>
        </p:sp>
      </p:grpSp>
      <p:sp>
        <p:nvSpPr>
          <p:cNvPr id="284679" name="WordArt 7"/>
          <p:cNvSpPr>
            <a:spLocks noChangeArrowheads="1" noChangeShapeType="1" noTextEdit="1"/>
          </p:cNvSpPr>
          <p:nvPr/>
        </p:nvSpPr>
        <p:spPr bwMode="auto">
          <a:xfrm>
            <a:off x="3451225" y="4514850"/>
            <a:ext cx="2455863" cy="1219200"/>
          </a:xfrm>
          <a:prstGeom prst="rect">
            <a:avLst/>
          </a:prstGeom>
        </p:spPr>
        <p:txBody>
          <a:bodyPr wrap="none" fromWordArt="1">
            <a:prstTxWarp prst="textPlain">
              <a:avLst>
                <a:gd name="adj" fmla="val 50000"/>
              </a:avLst>
            </a:prstTxWarp>
          </a:bodyPr>
          <a:lstStyle/>
          <a:p>
            <a:pPr algn="ctr"/>
            <a:r>
              <a:rPr lang="ru-RU" sz="3600" kern="10" normalizeH="1">
                <a:ln w="19050">
                  <a:solidFill>
                    <a:srgbClr val="99CCFF"/>
                  </a:solidFill>
                  <a:round/>
                  <a:headEnd/>
                  <a:tailEnd/>
                </a:ln>
                <a:solidFill>
                  <a:srgbClr val="FF3399"/>
                </a:solidFill>
                <a:effectLst>
                  <a:outerShdw dist="35921" dir="2700000" algn="ctr" rotWithShape="0">
                    <a:srgbClr val="990000"/>
                  </a:outerShdw>
                </a:effectLst>
                <a:latin typeface="Verdana"/>
              </a:rPr>
              <a:t>НА</a:t>
            </a:r>
          </a:p>
        </p:txBody>
      </p:sp>
      <p:sp>
        <p:nvSpPr>
          <p:cNvPr id="284680" name="WordArt 8"/>
          <p:cNvSpPr>
            <a:spLocks noChangeArrowheads="1" noChangeShapeType="1" noTextEdit="1"/>
          </p:cNvSpPr>
          <p:nvPr/>
        </p:nvSpPr>
        <p:spPr bwMode="auto">
          <a:xfrm>
            <a:off x="1331913" y="4514850"/>
            <a:ext cx="2198687" cy="1219200"/>
          </a:xfrm>
          <a:prstGeom prst="rect">
            <a:avLst/>
          </a:prstGeom>
        </p:spPr>
        <p:txBody>
          <a:bodyPr wrap="none" fromWordArt="1">
            <a:prstTxWarp prst="textPlain">
              <a:avLst>
                <a:gd name="adj" fmla="val 50000"/>
              </a:avLst>
            </a:prstTxWarp>
          </a:bodyPr>
          <a:lstStyle/>
          <a:p>
            <a:pPr algn="ctr"/>
            <a:r>
              <a:rPr lang="ru-RU" sz="3600" kern="10" normalizeH="1">
                <a:ln w="19050">
                  <a:solidFill>
                    <a:srgbClr val="99CCFF"/>
                  </a:solidFill>
                  <a:round/>
                  <a:headEnd/>
                  <a:tailEnd/>
                </a:ln>
                <a:solidFill>
                  <a:srgbClr val="008000"/>
                </a:solidFill>
                <a:effectLst>
                  <a:outerShdw dist="35921" dir="2700000" algn="ctr" rotWithShape="0">
                    <a:srgbClr val="990000"/>
                  </a:outerShdw>
                </a:effectLst>
                <a:latin typeface="Verdana"/>
              </a:rPr>
              <a:t>ПЕ</a:t>
            </a:r>
          </a:p>
        </p:txBody>
      </p:sp>
      <p:sp>
        <p:nvSpPr>
          <p:cNvPr id="284681" name="WordArt 9"/>
          <p:cNvSpPr>
            <a:spLocks noChangeArrowheads="1" noChangeShapeType="1" noTextEdit="1"/>
          </p:cNvSpPr>
          <p:nvPr/>
        </p:nvSpPr>
        <p:spPr bwMode="auto">
          <a:xfrm>
            <a:off x="6084888" y="4514850"/>
            <a:ext cx="1155700" cy="1219200"/>
          </a:xfrm>
          <a:prstGeom prst="rect">
            <a:avLst/>
          </a:prstGeom>
        </p:spPr>
        <p:txBody>
          <a:bodyPr wrap="none" fromWordArt="1">
            <a:prstTxWarp prst="textPlain">
              <a:avLst>
                <a:gd name="adj" fmla="val 50000"/>
              </a:avLst>
            </a:prstTxWarp>
          </a:bodyPr>
          <a:lstStyle/>
          <a:p>
            <a:pPr algn="ctr"/>
            <a:r>
              <a:rPr lang="ru-RU" sz="3600" kern="10">
                <a:ln w="19050">
                  <a:solidFill>
                    <a:srgbClr val="99CCFF"/>
                  </a:solidFill>
                  <a:round/>
                  <a:headEnd/>
                  <a:tailEnd/>
                </a:ln>
                <a:solidFill>
                  <a:srgbClr val="0066CC"/>
                </a:solidFill>
                <a:effectLst>
                  <a:outerShdw dist="35921" dir="2700000" algn="ctr" rotWithShape="0">
                    <a:srgbClr val="990000"/>
                  </a:outerShdw>
                </a:effectLst>
                <a:latin typeface="Verdana"/>
              </a:rPr>
              <a:t>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84674"/>
                                        </p:tgtEl>
                                        <p:attrNameLst>
                                          <p:attrName>style.visibility</p:attrName>
                                        </p:attrNameLst>
                                      </p:cBhvr>
                                      <p:to>
                                        <p:strVal val="visible"/>
                                      </p:to>
                                    </p:set>
                                    <p:anim calcmode="lin" valueType="num">
                                      <p:cBhvr>
                                        <p:cTn id="7" dur="2000" fill="hold"/>
                                        <p:tgtEl>
                                          <p:spTgt spid="284674"/>
                                        </p:tgtEl>
                                        <p:attrNameLst>
                                          <p:attrName>ppt_w</p:attrName>
                                        </p:attrNameLst>
                                      </p:cBhvr>
                                      <p:tavLst>
                                        <p:tav tm="0">
                                          <p:val>
                                            <p:fltVal val="0"/>
                                          </p:val>
                                        </p:tav>
                                        <p:tav tm="100000">
                                          <p:val>
                                            <p:strVal val="#ppt_w"/>
                                          </p:val>
                                        </p:tav>
                                      </p:tavLst>
                                    </p:anim>
                                    <p:anim calcmode="lin" valueType="num">
                                      <p:cBhvr>
                                        <p:cTn id="8" dur="2000" fill="hold"/>
                                        <p:tgtEl>
                                          <p:spTgt spid="284674"/>
                                        </p:tgtEl>
                                        <p:attrNameLst>
                                          <p:attrName>ppt_h</p:attrName>
                                        </p:attrNameLst>
                                      </p:cBhvr>
                                      <p:tavLst>
                                        <p:tav tm="0">
                                          <p:val>
                                            <p:fltVal val="0"/>
                                          </p:val>
                                        </p:tav>
                                        <p:tav tm="100000">
                                          <p:val>
                                            <p:strVal val="#ppt_h"/>
                                          </p:val>
                                        </p:tav>
                                      </p:tavLst>
                                    </p:anim>
                                    <p:anim calcmode="lin" valueType="num">
                                      <p:cBhvr>
                                        <p:cTn id="9" dur="2000" fill="hold"/>
                                        <p:tgtEl>
                                          <p:spTgt spid="284674"/>
                                        </p:tgtEl>
                                        <p:attrNameLst>
                                          <p:attrName>style.rotation</p:attrName>
                                        </p:attrNameLst>
                                      </p:cBhvr>
                                      <p:tavLst>
                                        <p:tav tm="0">
                                          <p:val>
                                            <p:fltVal val="360"/>
                                          </p:val>
                                        </p:tav>
                                        <p:tav tm="100000">
                                          <p:val>
                                            <p:fltVal val="0"/>
                                          </p:val>
                                        </p:tav>
                                      </p:tavLst>
                                    </p:anim>
                                    <p:animEffect transition="in" filter="fade">
                                      <p:cBhvr>
                                        <p:cTn id="10" dur="2000"/>
                                        <p:tgtEl>
                                          <p:spTgt spid="284674"/>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6" presetClass="emph" presetSubtype="0" fill="hold" nodeType="clickEffect">
                                  <p:stCondLst>
                                    <p:cond delay="0"/>
                                  </p:stCondLst>
                                  <p:childTnLst>
                                    <p:animScale>
                                      <p:cBhvr>
                                        <p:cTn id="20" dur="500" fill="hold"/>
                                        <p:tgtEl>
                                          <p:spTgt spid="2"/>
                                        </p:tgtEl>
                                      </p:cBhvr>
                                      <p:by x="60000" y="60000"/>
                                    </p:animScale>
                                  </p:childTnLst>
                                </p:cTn>
                              </p:par>
                              <p:par>
                                <p:cTn id="21" presetID="56" presetClass="path" presetSubtype="0" accel="50000" decel="50000" fill="hold" nodeType="withEffect">
                                  <p:stCondLst>
                                    <p:cond delay="0"/>
                                  </p:stCondLst>
                                  <p:childTnLst>
                                    <p:animMotion origin="layout" path="M 0 0  L 0.25 -0.33295  E" pathEditMode="relative" ptsTypes="">
                                      <p:cBhvr>
                                        <p:cTn id="22" dur="500" fill="hold"/>
                                        <p:tgtEl>
                                          <p:spTgt spid="2"/>
                                        </p:tgtEl>
                                        <p:attrNameLst>
                                          <p:attrName>ppt_x</p:attrName>
                                          <p:attrName>ppt_y</p:attrName>
                                        </p:attrNameLst>
                                      </p:cBhvr>
                                    </p:animMotion>
                                  </p:childTnLst>
                                </p:cTn>
                              </p:par>
                            </p:childTnLst>
                          </p:cTn>
                        </p:par>
                        <p:par>
                          <p:cTn id="23" fill="hold">
                            <p:stCondLst>
                              <p:cond delay="500"/>
                            </p:stCondLst>
                            <p:childTnLst>
                              <p:par>
                                <p:cTn id="24" presetID="2" presetClass="entr" presetSubtype="4" fill="hold" grpId="0" nodeType="afterEffect">
                                  <p:stCondLst>
                                    <p:cond delay="0"/>
                                  </p:stCondLst>
                                  <p:childTnLst>
                                    <p:set>
                                      <p:cBhvr>
                                        <p:cTn id="25" dur="1" fill="hold">
                                          <p:stCondLst>
                                            <p:cond delay="0"/>
                                          </p:stCondLst>
                                        </p:cTn>
                                        <p:tgtEl>
                                          <p:spTgt spid="284680"/>
                                        </p:tgtEl>
                                        <p:attrNameLst>
                                          <p:attrName>style.visibility</p:attrName>
                                        </p:attrNameLst>
                                      </p:cBhvr>
                                      <p:to>
                                        <p:strVal val="visible"/>
                                      </p:to>
                                    </p:set>
                                    <p:anim calcmode="lin" valueType="num">
                                      <p:cBhvr additive="base">
                                        <p:cTn id="26" dur="500" fill="hold"/>
                                        <p:tgtEl>
                                          <p:spTgt spid="284680"/>
                                        </p:tgtEl>
                                        <p:attrNameLst>
                                          <p:attrName>ppt_x</p:attrName>
                                        </p:attrNameLst>
                                      </p:cBhvr>
                                      <p:tavLst>
                                        <p:tav tm="0">
                                          <p:val>
                                            <p:strVal val="#ppt_x"/>
                                          </p:val>
                                        </p:tav>
                                        <p:tav tm="100000">
                                          <p:val>
                                            <p:strVal val="#ppt_x"/>
                                          </p:val>
                                        </p:tav>
                                      </p:tavLst>
                                    </p:anim>
                                    <p:anim calcmode="lin" valueType="num">
                                      <p:cBhvr additive="base">
                                        <p:cTn id="27" dur="500" fill="hold"/>
                                        <p:tgtEl>
                                          <p:spTgt spid="284680"/>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284679"/>
                                        </p:tgtEl>
                                        <p:attrNameLst>
                                          <p:attrName>style.visibility</p:attrName>
                                        </p:attrNameLst>
                                      </p:cBhvr>
                                      <p:to>
                                        <p:strVal val="visible"/>
                                      </p:to>
                                    </p:set>
                                    <p:anim calcmode="lin" valueType="num">
                                      <p:cBhvr additive="base">
                                        <p:cTn id="30" dur="500" fill="hold"/>
                                        <p:tgtEl>
                                          <p:spTgt spid="284679"/>
                                        </p:tgtEl>
                                        <p:attrNameLst>
                                          <p:attrName>ppt_x</p:attrName>
                                        </p:attrNameLst>
                                      </p:cBhvr>
                                      <p:tavLst>
                                        <p:tav tm="0">
                                          <p:val>
                                            <p:strVal val="#ppt_x"/>
                                          </p:val>
                                        </p:tav>
                                        <p:tav tm="100000">
                                          <p:val>
                                            <p:strVal val="#ppt_x"/>
                                          </p:val>
                                        </p:tav>
                                      </p:tavLst>
                                    </p:anim>
                                    <p:anim calcmode="lin" valueType="num">
                                      <p:cBhvr additive="base">
                                        <p:cTn id="31" dur="500" fill="hold"/>
                                        <p:tgtEl>
                                          <p:spTgt spid="28467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284681"/>
                                        </p:tgtEl>
                                        <p:attrNameLst>
                                          <p:attrName>style.visibility</p:attrName>
                                        </p:attrNameLst>
                                      </p:cBhvr>
                                      <p:to>
                                        <p:strVal val="visible"/>
                                      </p:to>
                                    </p:set>
                                    <p:anim calcmode="lin" valueType="num">
                                      <p:cBhvr additive="base">
                                        <p:cTn id="34" dur="500" fill="hold"/>
                                        <p:tgtEl>
                                          <p:spTgt spid="284681"/>
                                        </p:tgtEl>
                                        <p:attrNameLst>
                                          <p:attrName>ppt_x</p:attrName>
                                        </p:attrNameLst>
                                      </p:cBhvr>
                                      <p:tavLst>
                                        <p:tav tm="0">
                                          <p:val>
                                            <p:strVal val="#ppt_x"/>
                                          </p:val>
                                        </p:tav>
                                        <p:tav tm="100000">
                                          <p:val>
                                            <p:strVal val="#ppt_x"/>
                                          </p:val>
                                        </p:tav>
                                      </p:tavLst>
                                    </p:anim>
                                    <p:anim calcmode="lin" valueType="num">
                                      <p:cBhvr additive="base">
                                        <p:cTn id="35" dur="500" fill="hold"/>
                                        <p:tgtEl>
                                          <p:spTgt spid="2846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674" grpId="0" animBg="1"/>
      <p:bldP spid="284679" grpId="0" animBg="1"/>
      <p:bldP spid="284680" grpId="0" animBg="1"/>
      <p:bldP spid="28468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a:t>
            </a:r>
            <a:r>
              <a:rPr lang="ru-RU" dirty="0" err="1" smtClean="0"/>
              <a:t>Запоминалки</a:t>
            </a:r>
            <a:r>
              <a:rPr lang="ru-RU" dirty="0" smtClean="0"/>
              <a:t>», «рифмовки», орфографические сказки.</a:t>
            </a:r>
            <a:endParaRPr lang="ru-RU" dirty="0"/>
          </a:p>
        </p:txBody>
      </p:sp>
      <p:sp>
        <p:nvSpPr>
          <p:cNvPr id="3" name="Содержимое 2"/>
          <p:cNvSpPr>
            <a:spLocks noGrp="1"/>
          </p:cNvSpPr>
          <p:nvPr>
            <p:ph idx="1"/>
          </p:nvPr>
        </p:nvSpPr>
        <p:spPr/>
        <p:txBody>
          <a:bodyPr>
            <a:normAutofit/>
          </a:bodyPr>
          <a:lstStyle/>
          <a:p>
            <a:pPr>
              <a:buNone/>
            </a:pPr>
            <a:r>
              <a:rPr lang="ru-RU" dirty="0" smtClean="0"/>
              <a:t>Знаешь ты наверняка,</a:t>
            </a:r>
          </a:p>
          <a:p>
            <a:pPr>
              <a:buNone/>
            </a:pPr>
            <a:r>
              <a:rPr lang="ru-RU" dirty="0" smtClean="0"/>
              <a:t>Где ЧН, а где ЧК:</a:t>
            </a:r>
          </a:p>
          <a:p>
            <a:pPr>
              <a:buNone/>
            </a:pPr>
            <a:r>
              <a:rPr lang="ru-RU" dirty="0" smtClean="0"/>
              <a:t>речка, ночка, строчка, точка,</a:t>
            </a:r>
          </a:p>
          <a:p>
            <a:pPr>
              <a:buNone/>
            </a:pPr>
            <a:r>
              <a:rPr lang="ru-RU" dirty="0" smtClean="0"/>
              <a:t>кочка, корочка и почка,</a:t>
            </a:r>
          </a:p>
          <a:p>
            <a:pPr>
              <a:buNone/>
            </a:pPr>
            <a:r>
              <a:rPr lang="ru-RU" dirty="0" smtClean="0"/>
              <a:t>срочный, гречневый, мучной,</a:t>
            </a:r>
          </a:p>
          <a:p>
            <a:pPr>
              <a:buNone/>
            </a:pPr>
            <a:r>
              <a:rPr lang="ru-RU" dirty="0" smtClean="0"/>
              <a:t>точный, встречный и речной.</a:t>
            </a:r>
          </a:p>
          <a:p>
            <a:pPr>
              <a:buNone/>
            </a:pPr>
            <a:r>
              <a:rPr lang="ru-RU" dirty="0" smtClean="0"/>
              <a:t>Никогда в таких словах</a:t>
            </a:r>
          </a:p>
          <a:p>
            <a:pPr>
              <a:buNone/>
            </a:pPr>
            <a:r>
              <a:rPr lang="ru-RU" dirty="0" smtClean="0"/>
              <a:t>Не пишите мягкий знак. </a:t>
            </a:r>
          </a:p>
          <a:p>
            <a:pPr>
              <a:buNone/>
            </a:pPr>
            <a:endParaRPr lang="ru-RU"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Использование  тренажеров</a:t>
            </a:r>
            <a:endParaRPr lang="ru-RU" dirty="0"/>
          </a:p>
        </p:txBody>
      </p:sp>
      <p:sp>
        <p:nvSpPr>
          <p:cNvPr id="3" name="Содержимое 2"/>
          <p:cNvSpPr>
            <a:spLocks noGrp="1"/>
          </p:cNvSpPr>
          <p:nvPr>
            <p:ph idx="1"/>
          </p:nvPr>
        </p:nvSpPr>
        <p:spPr/>
        <p:txBody>
          <a:bodyPr>
            <a:normAutofit fontScale="55000" lnSpcReduction="20000"/>
          </a:bodyPr>
          <a:lstStyle/>
          <a:p>
            <a:pPr>
              <a:buNone/>
            </a:pPr>
            <a:r>
              <a:rPr lang="ru-RU" dirty="0" smtClean="0"/>
              <a:t>Тренажёр « Непроизносимые  согласные »</a:t>
            </a:r>
          </a:p>
          <a:p>
            <a:pPr>
              <a:buNone/>
            </a:pPr>
            <a:r>
              <a:rPr lang="ru-RU" dirty="0" err="1" smtClean="0"/>
              <a:t>Ф.И.ученика___________________________</a:t>
            </a:r>
            <a:endParaRPr lang="ru-RU" dirty="0" smtClean="0"/>
          </a:p>
          <a:p>
            <a:pPr>
              <a:buNone/>
            </a:pPr>
            <a:r>
              <a:rPr lang="ru-RU" dirty="0" smtClean="0"/>
              <a:t> </a:t>
            </a:r>
          </a:p>
          <a:p>
            <a:pPr>
              <a:buNone/>
            </a:pPr>
            <a:r>
              <a:rPr lang="ru-RU" dirty="0" smtClean="0"/>
              <a:t>1. </a:t>
            </a:r>
            <a:r>
              <a:rPr lang="ru-RU" dirty="0" err="1" smtClean="0"/>
              <a:t>Праз</a:t>
            </a:r>
            <a:r>
              <a:rPr lang="ru-RU" dirty="0" smtClean="0"/>
              <a:t>..ник, </a:t>
            </a:r>
            <a:r>
              <a:rPr lang="ru-RU" dirty="0" err="1" smtClean="0"/>
              <a:t>ярос</a:t>
            </a:r>
            <a:r>
              <a:rPr lang="ru-RU" dirty="0" smtClean="0"/>
              <a:t>..</a:t>
            </a:r>
            <a:r>
              <a:rPr lang="ru-RU" dirty="0" err="1" smtClean="0"/>
              <a:t>ный</a:t>
            </a:r>
            <a:r>
              <a:rPr lang="ru-RU" dirty="0" smtClean="0"/>
              <a:t>, свис..</a:t>
            </a:r>
            <a:r>
              <a:rPr lang="ru-RU" dirty="0" err="1" smtClean="0"/>
              <a:t>нул</a:t>
            </a:r>
            <a:r>
              <a:rPr lang="ru-RU" dirty="0" smtClean="0"/>
              <a:t>, </a:t>
            </a:r>
            <a:r>
              <a:rPr lang="ru-RU" dirty="0" err="1" smtClean="0"/>
              <a:t>прес</a:t>
            </a:r>
            <a:r>
              <a:rPr lang="ru-RU" dirty="0" smtClean="0"/>
              <a:t>..</a:t>
            </a:r>
            <a:r>
              <a:rPr lang="ru-RU" dirty="0" err="1" smtClean="0"/>
              <a:t>ный</a:t>
            </a:r>
            <a:r>
              <a:rPr lang="ru-RU" dirty="0" smtClean="0"/>
              <a:t>, </a:t>
            </a:r>
            <a:r>
              <a:rPr lang="ru-RU" dirty="0" err="1" smtClean="0"/>
              <a:t>любез</a:t>
            </a:r>
            <a:r>
              <a:rPr lang="ru-RU" dirty="0" smtClean="0"/>
              <a:t>..</a:t>
            </a:r>
            <a:r>
              <a:rPr lang="ru-RU" dirty="0" err="1" smtClean="0"/>
              <a:t>ный</a:t>
            </a:r>
            <a:r>
              <a:rPr lang="ru-RU" dirty="0" smtClean="0"/>
              <a:t>,  тес..</a:t>
            </a:r>
            <a:r>
              <a:rPr lang="ru-RU" dirty="0" err="1" smtClean="0"/>
              <a:t>ный</a:t>
            </a:r>
            <a:r>
              <a:rPr lang="ru-RU" dirty="0" smtClean="0"/>
              <a:t>, </a:t>
            </a:r>
            <a:r>
              <a:rPr lang="ru-RU" dirty="0" err="1" smtClean="0"/>
              <a:t>здра</a:t>
            </a:r>
            <a:r>
              <a:rPr lang="ru-RU" dirty="0" smtClean="0"/>
              <a:t>..</a:t>
            </a:r>
            <a:r>
              <a:rPr lang="ru-RU" dirty="0" err="1" smtClean="0"/>
              <a:t>ствуй</a:t>
            </a:r>
            <a:r>
              <a:rPr lang="ru-RU" dirty="0" smtClean="0"/>
              <a:t>, со..</a:t>
            </a:r>
            <a:r>
              <a:rPr lang="ru-RU" dirty="0" err="1" smtClean="0"/>
              <a:t>нце</a:t>
            </a:r>
            <a:r>
              <a:rPr lang="ru-RU" dirty="0" smtClean="0"/>
              <a:t>, час..</a:t>
            </a:r>
            <a:r>
              <a:rPr lang="ru-RU" dirty="0" err="1" smtClean="0"/>
              <a:t>ное</a:t>
            </a:r>
            <a:r>
              <a:rPr lang="ru-RU" dirty="0" smtClean="0"/>
              <a:t>, чу..</a:t>
            </a:r>
            <a:r>
              <a:rPr lang="ru-RU" dirty="0" err="1" smtClean="0"/>
              <a:t>ство</a:t>
            </a:r>
            <a:r>
              <a:rPr lang="ru-RU" dirty="0" smtClean="0"/>
              <a:t>, чудес..но, вес..ник,  </a:t>
            </a:r>
            <a:r>
              <a:rPr lang="ru-RU" dirty="0" err="1" smtClean="0"/>
              <a:t>инерес</a:t>
            </a:r>
            <a:r>
              <a:rPr lang="ru-RU" dirty="0" smtClean="0"/>
              <a:t>..но, трос..ник, </a:t>
            </a:r>
            <a:r>
              <a:rPr lang="ru-RU" dirty="0" err="1" smtClean="0"/>
              <a:t>опас</a:t>
            </a:r>
            <a:r>
              <a:rPr lang="ru-RU" dirty="0" smtClean="0"/>
              <a:t>..но, </a:t>
            </a:r>
            <a:r>
              <a:rPr lang="ru-RU" dirty="0" err="1" smtClean="0"/>
              <a:t>напрас</a:t>
            </a:r>
            <a:r>
              <a:rPr lang="ru-RU" dirty="0" smtClean="0"/>
              <a:t>..но.</a:t>
            </a:r>
          </a:p>
          <a:p>
            <a:pPr>
              <a:buNone/>
            </a:pPr>
            <a:r>
              <a:rPr lang="ru-RU" dirty="0" smtClean="0"/>
              <a:t>2. </a:t>
            </a:r>
            <a:r>
              <a:rPr lang="ru-RU" dirty="0" err="1" smtClean="0"/>
              <a:t>Облас</a:t>
            </a:r>
            <a:r>
              <a:rPr lang="ru-RU" dirty="0" smtClean="0"/>
              <a:t>..ной , </a:t>
            </a:r>
            <a:r>
              <a:rPr lang="ru-RU" dirty="0" err="1" smtClean="0"/>
              <a:t>крепос</a:t>
            </a:r>
            <a:r>
              <a:rPr lang="ru-RU" dirty="0" smtClean="0"/>
              <a:t>..</a:t>
            </a:r>
            <a:r>
              <a:rPr lang="ru-RU" dirty="0" err="1" smtClean="0"/>
              <a:t>ной</a:t>
            </a:r>
            <a:r>
              <a:rPr lang="ru-RU" dirty="0" smtClean="0"/>
              <a:t>, чес..</a:t>
            </a:r>
            <a:r>
              <a:rPr lang="ru-RU" dirty="0" err="1" smtClean="0"/>
              <a:t>ный</a:t>
            </a:r>
            <a:r>
              <a:rPr lang="ru-RU" dirty="0" smtClean="0"/>
              <a:t>, алмаз..</a:t>
            </a:r>
            <a:r>
              <a:rPr lang="ru-RU" dirty="0" err="1" smtClean="0"/>
              <a:t>ный</a:t>
            </a:r>
            <a:r>
              <a:rPr lang="ru-RU" dirty="0" smtClean="0"/>
              <a:t>, сер..</a:t>
            </a:r>
            <a:r>
              <a:rPr lang="ru-RU" dirty="0" err="1" smtClean="0"/>
              <a:t>це</a:t>
            </a:r>
            <a:r>
              <a:rPr lang="ru-RU" dirty="0" smtClean="0"/>
              <a:t>, </a:t>
            </a:r>
            <a:r>
              <a:rPr lang="ru-RU" dirty="0" err="1" smtClean="0"/>
              <a:t>ненас</a:t>
            </a:r>
            <a:r>
              <a:rPr lang="ru-RU" dirty="0" smtClean="0"/>
              <a:t>..но,  </a:t>
            </a:r>
            <a:r>
              <a:rPr lang="ru-RU" dirty="0" err="1" smtClean="0"/>
              <a:t>звез</a:t>
            </a:r>
            <a:r>
              <a:rPr lang="ru-RU" dirty="0" smtClean="0"/>
              <a:t>..</a:t>
            </a:r>
            <a:r>
              <a:rPr lang="ru-RU" dirty="0" err="1" smtClean="0"/>
              <a:t>ный</a:t>
            </a:r>
            <a:r>
              <a:rPr lang="ru-RU" dirty="0" smtClean="0"/>
              <a:t>, </a:t>
            </a:r>
            <a:r>
              <a:rPr lang="ru-RU" dirty="0" err="1" smtClean="0"/>
              <a:t>доблес</a:t>
            </a:r>
            <a:r>
              <a:rPr lang="ru-RU" dirty="0" smtClean="0"/>
              <a:t>..но, мес..</a:t>
            </a:r>
            <a:r>
              <a:rPr lang="ru-RU" dirty="0" err="1" smtClean="0"/>
              <a:t>ный</a:t>
            </a:r>
            <a:r>
              <a:rPr lang="ru-RU" dirty="0" smtClean="0"/>
              <a:t>,  </a:t>
            </a:r>
            <a:r>
              <a:rPr lang="ru-RU" dirty="0" err="1" smtClean="0"/>
              <a:t>радос</a:t>
            </a:r>
            <a:r>
              <a:rPr lang="ru-RU" dirty="0" smtClean="0"/>
              <a:t>..но, </a:t>
            </a:r>
            <a:r>
              <a:rPr lang="ru-RU" dirty="0" err="1" smtClean="0"/>
              <a:t>счас</a:t>
            </a:r>
            <a:r>
              <a:rPr lang="ru-RU" dirty="0" smtClean="0"/>
              <a:t>..</a:t>
            </a:r>
            <a:r>
              <a:rPr lang="ru-RU" dirty="0" err="1" smtClean="0"/>
              <a:t>ливо</a:t>
            </a:r>
            <a:r>
              <a:rPr lang="ru-RU" dirty="0" smtClean="0"/>
              <a:t>,  </a:t>
            </a:r>
            <a:r>
              <a:rPr lang="ru-RU" dirty="0" err="1" smtClean="0"/>
              <a:t>капус</a:t>
            </a:r>
            <a:r>
              <a:rPr lang="ru-RU" dirty="0" smtClean="0"/>
              <a:t>..</a:t>
            </a:r>
            <a:r>
              <a:rPr lang="ru-RU" dirty="0" err="1" smtClean="0"/>
              <a:t>ный</a:t>
            </a:r>
            <a:r>
              <a:rPr lang="ru-RU" dirty="0" smtClean="0"/>
              <a:t>,  вес..ник, вкус..но, ужас..но.</a:t>
            </a:r>
          </a:p>
          <a:p>
            <a:pPr>
              <a:buNone/>
            </a:pPr>
            <a:r>
              <a:rPr lang="ru-RU" dirty="0" smtClean="0"/>
              <a:t>3.Поз..но,  серьёз..</a:t>
            </a:r>
            <a:r>
              <a:rPr lang="ru-RU" dirty="0" err="1" smtClean="0"/>
              <a:t>ный</a:t>
            </a:r>
            <a:r>
              <a:rPr lang="ru-RU" dirty="0" smtClean="0"/>
              <a:t>, </a:t>
            </a:r>
            <a:r>
              <a:rPr lang="ru-RU" dirty="0" err="1" smtClean="0"/>
              <a:t>прес</a:t>
            </a:r>
            <a:r>
              <a:rPr lang="ru-RU" dirty="0" smtClean="0"/>
              <a:t>..но,  </a:t>
            </a:r>
            <a:r>
              <a:rPr lang="ru-RU" dirty="0" err="1" smtClean="0"/>
              <a:t>грус</a:t>
            </a:r>
            <a:r>
              <a:rPr lang="ru-RU" dirty="0" smtClean="0"/>
              <a:t>..</a:t>
            </a:r>
            <a:r>
              <a:rPr lang="ru-RU" dirty="0" err="1" smtClean="0"/>
              <a:t>ный</a:t>
            </a:r>
            <a:r>
              <a:rPr lang="ru-RU" dirty="0" smtClean="0"/>
              <a:t>, мес..</a:t>
            </a:r>
            <a:r>
              <a:rPr lang="ru-RU" dirty="0" err="1" smtClean="0"/>
              <a:t>ность</a:t>
            </a:r>
            <a:r>
              <a:rPr lang="ru-RU" dirty="0" smtClean="0"/>
              <a:t>, </a:t>
            </a:r>
            <a:r>
              <a:rPr lang="ru-RU" dirty="0" err="1" smtClean="0"/>
              <a:t>напрас</a:t>
            </a:r>
            <a:r>
              <a:rPr lang="ru-RU" dirty="0" smtClean="0"/>
              <a:t>..но, </a:t>
            </a:r>
            <a:r>
              <a:rPr lang="ru-RU" dirty="0" err="1" smtClean="0"/>
              <a:t>влас</a:t>
            </a:r>
            <a:r>
              <a:rPr lang="ru-RU" dirty="0" smtClean="0"/>
              <a:t>..но,  </a:t>
            </a:r>
            <a:r>
              <a:rPr lang="ru-RU" dirty="0" err="1" smtClean="0"/>
              <a:t>орес</a:t>
            </a:r>
            <a:r>
              <a:rPr lang="ru-RU" dirty="0" smtClean="0"/>
              <a:t>..</a:t>
            </a:r>
            <a:r>
              <a:rPr lang="ru-RU" dirty="0" err="1" smtClean="0"/>
              <a:t>ность</a:t>
            </a:r>
            <a:r>
              <a:rPr lang="ru-RU" dirty="0" smtClean="0"/>
              <a:t>, парус..</a:t>
            </a:r>
            <a:r>
              <a:rPr lang="ru-RU" dirty="0" err="1" smtClean="0"/>
              <a:t>ный</a:t>
            </a:r>
            <a:r>
              <a:rPr lang="ru-RU" dirty="0" smtClean="0"/>
              <a:t>, </a:t>
            </a:r>
            <a:r>
              <a:rPr lang="ru-RU" dirty="0" err="1" smtClean="0"/>
              <a:t>радос</a:t>
            </a:r>
            <a:r>
              <a:rPr lang="ru-RU" dirty="0" smtClean="0"/>
              <a:t>..но, </a:t>
            </a:r>
            <a:r>
              <a:rPr lang="ru-RU" dirty="0" err="1" smtClean="0"/>
              <a:t>соглас</a:t>
            </a:r>
            <a:r>
              <a:rPr lang="ru-RU" dirty="0" smtClean="0"/>
              <a:t>..</a:t>
            </a:r>
            <a:r>
              <a:rPr lang="ru-RU" dirty="0" err="1" smtClean="0"/>
              <a:t>ный</a:t>
            </a:r>
            <a:r>
              <a:rPr lang="ru-RU" dirty="0" smtClean="0"/>
              <a:t>, чу..</a:t>
            </a:r>
            <a:r>
              <a:rPr lang="ru-RU" dirty="0" err="1" smtClean="0"/>
              <a:t>ство</a:t>
            </a:r>
            <a:r>
              <a:rPr lang="ru-RU" dirty="0" smtClean="0"/>
              <a:t>, </a:t>
            </a:r>
            <a:r>
              <a:rPr lang="ru-RU" dirty="0" err="1" smtClean="0"/>
              <a:t>любез</a:t>
            </a:r>
            <a:r>
              <a:rPr lang="ru-RU" dirty="0" smtClean="0"/>
              <a:t>..</a:t>
            </a:r>
            <a:r>
              <a:rPr lang="ru-RU" dirty="0" err="1" smtClean="0"/>
              <a:t>ный</a:t>
            </a:r>
            <a:r>
              <a:rPr lang="ru-RU" dirty="0" smtClean="0"/>
              <a:t>, </a:t>
            </a:r>
            <a:r>
              <a:rPr lang="ru-RU" dirty="0" err="1" smtClean="0"/>
              <a:t>крас</a:t>
            </a:r>
            <a:r>
              <a:rPr lang="ru-RU" dirty="0" smtClean="0"/>
              <a:t>..</a:t>
            </a:r>
            <a:r>
              <a:rPr lang="ru-RU" dirty="0" err="1" smtClean="0"/>
              <a:t>ный</a:t>
            </a:r>
            <a:r>
              <a:rPr lang="ru-RU" dirty="0" smtClean="0"/>
              <a:t>.</a:t>
            </a:r>
          </a:p>
          <a:p>
            <a:pPr>
              <a:buNone/>
            </a:pPr>
            <a:r>
              <a:rPr lang="ru-RU" dirty="0" smtClean="0"/>
              <a:t>4. Ус..</a:t>
            </a:r>
            <a:r>
              <a:rPr lang="ru-RU" dirty="0" err="1" smtClean="0"/>
              <a:t>ный</a:t>
            </a:r>
            <a:r>
              <a:rPr lang="ru-RU" dirty="0" smtClean="0"/>
              <a:t>, лес..</a:t>
            </a:r>
            <a:r>
              <a:rPr lang="ru-RU" dirty="0" err="1" smtClean="0"/>
              <a:t>ница</a:t>
            </a:r>
            <a:r>
              <a:rPr lang="ru-RU" dirty="0" smtClean="0"/>
              <a:t>, чес..</a:t>
            </a:r>
            <a:r>
              <a:rPr lang="ru-RU" dirty="0" err="1" smtClean="0"/>
              <a:t>ный</a:t>
            </a:r>
            <a:r>
              <a:rPr lang="ru-RU" dirty="0" smtClean="0"/>
              <a:t>, </a:t>
            </a:r>
            <a:r>
              <a:rPr lang="ru-RU" dirty="0" err="1" smtClean="0"/>
              <a:t>извес</a:t>
            </a:r>
            <a:r>
              <a:rPr lang="ru-RU" dirty="0" smtClean="0"/>
              <a:t>..</a:t>
            </a:r>
            <a:r>
              <a:rPr lang="ru-RU" dirty="0" err="1" smtClean="0"/>
              <a:t>ный</a:t>
            </a:r>
            <a:r>
              <a:rPr lang="ru-RU" dirty="0" smtClean="0"/>
              <a:t>, </a:t>
            </a:r>
            <a:r>
              <a:rPr lang="ru-RU" dirty="0" err="1" smtClean="0"/>
              <a:t>ярос</a:t>
            </a:r>
            <a:r>
              <a:rPr lang="ru-RU" dirty="0" smtClean="0"/>
              <a:t>..</a:t>
            </a:r>
            <a:r>
              <a:rPr lang="ru-RU" dirty="0" err="1" smtClean="0"/>
              <a:t>ный</a:t>
            </a:r>
            <a:r>
              <a:rPr lang="ru-RU" dirty="0" smtClean="0"/>
              <a:t>, вес..ник, </a:t>
            </a:r>
            <a:r>
              <a:rPr lang="ru-RU" dirty="0" err="1" smtClean="0"/>
              <a:t>радос</a:t>
            </a:r>
            <a:r>
              <a:rPr lang="ru-RU" dirty="0" smtClean="0"/>
              <a:t>..</a:t>
            </a:r>
            <a:r>
              <a:rPr lang="ru-RU" dirty="0" err="1" smtClean="0"/>
              <a:t>ный</a:t>
            </a:r>
            <a:r>
              <a:rPr lang="ru-RU" dirty="0" smtClean="0"/>
              <a:t>, </a:t>
            </a:r>
            <a:r>
              <a:rPr lang="ru-RU" dirty="0" err="1" smtClean="0"/>
              <a:t>гиган</a:t>
            </a:r>
            <a:r>
              <a:rPr lang="ru-RU" dirty="0" smtClean="0"/>
              <a:t>..</a:t>
            </a:r>
            <a:r>
              <a:rPr lang="ru-RU" dirty="0" err="1" smtClean="0"/>
              <a:t>ский</a:t>
            </a:r>
            <a:r>
              <a:rPr lang="ru-RU" dirty="0" smtClean="0"/>
              <a:t>, </a:t>
            </a:r>
            <a:r>
              <a:rPr lang="ru-RU" dirty="0" err="1" smtClean="0"/>
              <a:t>крепос</a:t>
            </a:r>
            <a:r>
              <a:rPr lang="ru-RU" dirty="0" smtClean="0"/>
              <a:t>..ной,  </a:t>
            </a:r>
            <a:r>
              <a:rPr lang="ru-RU" dirty="0" err="1" smtClean="0"/>
              <a:t>влас</a:t>
            </a:r>
            <a:r>
              <a:rPr lang="ru-RU" dirty="0" smtClean="0"/>
              <a:t>..</a:t>
            </a:r>
            <a:r>
              <a:rPr lang="ru-RU" dirty="0" err="1" smtClean="0"/>
              <a:t>ный</a:t>
            </a:r>
            <a:r>
              <a:rPr lang="ru-RU" dirty="0" smtClean="0"/>
              <a:t>, </a:t>
            </a:r>
            <a:r>
              <a:rPr lang="ru-RU" dirty="0" err="1" smtClean="0"/>
              <a:t>счас</a:t>
            </a:r>
            <a:r>
              <a:rPr lang="ru-RU" dirty="0" smtClean="0"/>
              <a:t>..</a:t>
            </a:r>
            <a:r>
              <a:rPr lang="ru-RU" dirty="0" err="1" smtClean="0"/>
              <a:t>ливый</a:t>
            </a:r>
            <a:r>
              <a:rPr lang="ru-RU" dirty="0" smtClean="0"/>
              <a:t>, </a:t>
            </a:r>
            <a:r>
              <a:rPr lang="ru-RU" dirty="0" err="1" smtClean="0"/>
              <a:t>капус</a:t>
            </a:r>
            <a:r>
              <a:rPr lang="ru-RU" dirty="0" smtClean="0"/>
              <a:t>..</a:t>
            </a:r>
            <a:r>
              <a:rPr lang="ru-RU" dirty="0" err="1" smtClean="0"/>
              <a:t>ный</a:t>
            </a:r>
            <a:r>
              <a:rPr lang="ru-RU" dirty="0" smtClean="0"/>
              <a:t>, </a:t>
            </a:r>
            <a:r>
              <a:rPr lang="ru-RU" dirty="0" err="1" smtClean="0"/>
              <a:t>безглас</a:t>
            </a:r>
            <a:r>
              <a:rPr lang="ru-RU" dirty="0" smtClean="0"/>
              <a:t>..</a:t>
            </a:r>
            <a:r>
              <a:rPr lang="ru-RU" dirty="0" err="1" smtClean="0"/>
              <a:t>ный</a:t>
            </a:r>
            <a:r>
              <a:rPr lang="ru-RU" dirty="0" smtClean="0"/>
              <a:t>, </a:t>
            </a:r>
            <a:r>
              <a:rPr lang="ru-RU" dirty="0" err="1" smtClean="0"/>
              <a:t>доблс</a:t>
            </a:r>
            <a:r>
              <a:rPr lang="ru-RU" dirty="0" smtClean="0"/>
              <a:t>..</a:t>
            </a:r>
            <a:r>
              <a:rPr lang="ru-RU" dirty="0" err="1" smtClean="0"/>
              <a:t>ный</a:t>
            </a:r>
            <a:r>
              <a:rPr lang="ru-RU" dirty="0" smtClean="0"/>
              <a:t>.</a:t>
            </a:r>
          </a:p>
          <a:p>
            <a:pPr>
              <a:buNone/>
            </a:pPr>
            <a:r>
              <a:rPr lang="ru-RU" dirty="0" smtClean="0"/>
              <a:t> </a:t>
            </a:r>
          </a:p>
          <a:p>
            <a:pPr>
              <a:buNone/>
            </a:pPr>
            <a:r>
              <a:rPr lang="ru-RU" dirty="0" smtClean="0"/>
              <a:t> </a:t>
            </a:r>
          </a:p>
          <a:p>
            <a:pPr>
              <a:buNone/>
            </a:pPr>
            <a:endParaRPr lang="ru-RU"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Работа со словарными словами</a:t>
            </a:r>
            <a:endParaRPr lang="ru-RU" dirty="0"/>
          </a:p>
        </p:txBody>
      </p:sp>
      <p:sp>
        <p:nvSpPr>
          <p:cNvPr id="3" name="Содержимое 2"/>
          <p:cNvSpPr>
            <a:spLocks noGrp="1"/>
          </p:cNvSpPr>
          <p:nvPr>
            <p:ph idx="1"/>
          </p:nvPr>
        </p:nvSpPr>
        <p:spPr/>
        <p:txBody>
          <a:bodyPr/>
          <a:lstStyle/>
          <a:p>
            <a:pPr marL="596646" indent="-514350">
              <a:buAutoNum type="arabicPeriod"/>
            </a:pPr>
            <a:r>
              <a:rPr lang="ru-RU" b="1" dirty="0" smtClean="0">
                <a:solidFill>
                  <a:schemeClr val="accent5">
                    <a:lumMod val="75000"/>
                  </a:schemeClr>
                </a:solidFill>
              </a:rPr>
              <a:t>Знакомство с новым словом.</a:t>
            </a:r>
          </a:p>
          <a:p>
            <a:pPr marL="596646" indent="-514350">
              <a:buAutoNum type="arabicPeriod"/>
            </a:pPr>
            <a:r>
              <a:rPr lang="ru-RU" b="1" dirty="0" smtClean="0">
                <a:solidFill>
                  <a:schemeClr val="accent5">
                    <a:lumMod val="75000"/>
                  </a:schemeClr>
                </a:solidFill>
              </a:rPr>
              <a:t>Узнавание слова.</a:t>
            </a:r>
          </a:p>
          <a:p>
            <a:pPr marL="596646" indent="-514350">
              <a:buAutoNum type="arabicPeriod"/>
            </a:pPr>
            <a:r>
              <a:rPr lang="ru-RU" b="1" dirty="0" smtClean="0">
                <a:solidFill>
                  <a:schemeClr val="accent5">
                    <a:lumMod val="75000"/>
                  </a:schemeClr>
                </a:solidFill>
              </a:rPr>
              <a:t>Работа над словом.</a:t>
            </a:r>
          </a:p>
          <a:p>
            <a:pPr marL="596646" indent="-514350">
              <a:buAutoNum type="arabicPeriod"/>
            </a:pPr>
            <a:r>
              <a:rPr lang="ru-RU" b="1" dirty="0" smtClean="0">
                <a:solidFill>
                  <a:schemeClr val="accent5">
                    <a:lumMod val="75000"/>
                  </a:schemeClr>
                </a:solidFill>
              </a:rPr>
              <a:t>Работа над словарным словом в предложении.</a:t>
            </a:r>
          </a:p>
          <a:p>
            <a:pPr marL="596646" indent="-514350">
              <a:buAutoNum type="arabicPeriod"/>
            </a:pPr>
            <a:r>
              <a:rPr lang="ru-RU" b="1" dirty="0" smtClean="0">
                <a:solidFill>
                  <a:schemeClr val="accent5">
                    <a:lumMod val="75000"/>
                  </a:schemeClr>
                </a:solidFill>
              </a:rPr>
              <a:t>Работа над словарным словом в тексте.</a:t>
            </a:r>
            <a:endParaRPr lang="ru-RU" b="1" dirty="0">
              <a:solidFill>
                <a:schemeClr val="accent5">
                  <a:lumMod val="75000"/>
                </a:schemeClr>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Использование карточек с заданиями</a:t>
            </a:r>
            <a:endParaRPr lang="ru-RU" dirty="0"/>
          </a:p>
        </p:txBody>
      </p:sp>
      <p:sp>
        <p:nvSpPr>
          <p:cNvPr id="3" name="Содержимое 2"/>
          <p:cNvSpPr>
            <a:spLocks noGrp="1"/>
          </p:cNvSpPr>
          <p:nvPr>
            <p:ph idx="1"/>
          </p:nvPr>
        </p:nvSpPr>
        <p:spPr/>
        <p:txBody>
          <a:bodyPr>
            <a:normAutofit fontScale="92500" lnSpcReduction="10000"/>
          </a:bodyPr>
          <a:lstStyle/>
          <a:p>
            <a:pPr>
              <a:buNone/>
            </a:pPr>
            <a:r>
              <a:rPr lang="ru-RU" dirty="0" smtClean="0"/>
              <a:t>Упражнение 10.</a:t>
            </a:r>
          </a:p>
          <a:p>
            <a:pPr>
              <a:buNone/>
            </a:pPr>
            <a:r>
              <a:rPr lang="ru-RU" dirty="0" smtClean="0"/>
              <a:t>Впиши в пропуски буквы.</a:t>
            </a:r>
          </a:p>
          <a:p>
            <a:pPr>
              <a:buNone/>
            </a:pPr>
            <a:r>
              <a:rPr lang="ru-RU" b="1" dirty="0" smtClean="0"/>
              <a:t>Р..</a:t>
            </a:r>
            <a:r>
              <a:rPr lang="ru-RU" b="1" dirty="0" err="1" smtClean="0"/>
              <a:t>сунок</a:t>
            </a:r>
            <a:r>
              <a:rPr lang="ru-RU" dirty="0" smtClean="0"/>
              <a:t> – р..сование, нар..сованный. </a:t>
            </a:r>
            <a:r>
              <a:rPr lang="ru-RU" b="1" dirty="0" smtClean="0"/>
              <a:t>Тр..</a:t>
            </a:r>
            <a:r>
              <a:rPr lang="ru-RU" b="1" dirty="0" err="1" smtClean="0"/>
              <a:t>мвай</a:t>
            </a:r>
            <a:r>
              <a:rPr lang="ru-RU" dirty="0" smtClean="0"/>
              <a:t> – тр..</a:t>
            </a:r>
            <a:r>
              <a:rPr lang="ru-RU" dirty="0" err="1" smtClean="0"/>
              <a:t>мвайные</a:t>
            </a:r>
            <a:r>
              <a:rPr lang="ru-RU" dirty="0" smtClean="0"/>
              <a:t> пути, остановка тр..</a:t>
            </a:r>
            <a:r>
              <a:rPr lang="ru-RU" dirty="0" err="1" smtClean="0"/>
              <a:t>мвая</a:t>
            </a:r>
            <a:r>
              <a:rPr lang="ru-RU" dirty="0" smtClean="0"/>
              <a:t>. </a:t>
            </a:r>
            <a:r>
              <a:rPr lang="ru-RU" b="1" dirty="0" smtClean="0"/>
              <a:t>Ул..</a:t>
            </a:r>
            <a:r>
              <a:rPr lang="ru-RU" b="1" dirty="0" err="1" smtClean="0"/>
              <a:t>ца</a:t>
            </a:r>
            <a:r>
              <a:rPr lang="ru-RU" dirty="0" smtClean="0"/>
              <a:t> – ул..</a:t>
            </a:r>
            <a:r>
              <a:rPr lang="ru-RU" dirty="0" err="1" smtClean="0"/>
              <a:t>чное</a:t>
            </a:r>
            <a:r>
              <a:rPr lang="ru-RU" dirty="0" smtClean="0"/>
              <a:t> р..</a:t>
            </a:r>
            <a:r>
              <a:rPr lang="ru-RU" dirty="0" err="1" smtClean="0"/>
              <a:t>стение</a:t>
            </a:r>
            <a:r>
              <a:rPr lang="ru-RU" dirty="0" smtClean="0"/>
              <a:t>, выйти на ул..</a:t>
            </a:r>
            <a:r>
              <a:rPr lang="ru-RU" dirty="0" err="1" smtClean="0"/>
              <a:t>цу</a:t>
            </a:r>
            <a:r>
              <a:rPr lang="ru-RU" dirty="0" smtClean="0"/>
              <a:t>. </a:t>
            </a:r>
            <a:r>
              <a:rPr lang="ru-RU" b="1" dirty="0" smtClean="0"/>
              <a:t>Р..</a:t>
            </a:r>
            <a:r>
              <a:rPr lang="ru-RU" b="1" dirty="0" err="1" smtClean="0"/>
              <a:t>стение</a:t>
            </a:r>
            <a:r>
              <a:rPr lang="ru-RU" dirty="0" smtClean="0"/>
              <a:t> – р..</a:t>
            </a:r>
            <a:r>
              <a:rPr lang="ru-RU" dirty="0" err="1" smtClean="0"/>
              <a:t>стительность</a:t>
            </a:r>
            <a:r>
              <a:rPr lang="ru-RU" dirty="0" smtClean="0"/>
              <a:t>, р..</a:t>
            </a:r>
            <a:r>
              <a:rPr lang="ru-RU" dirty="0" err="1" smtClean="0"/>
              <a:t>стениеводство</a:t>
            </a:r>
            <a:r>
              <a:rPr lang="ru-RU" dirty="0" smtClean="0"/>
              <a:t>. </a:t>
            </a:r>
            <a:r>
              <a:rPr lang="ru-RU" b="1" dirty="0" smtClean="0"/>
              <a:t>Р..кета </a:t>
            </a:r>
            <a:r>
              <a:rPr lang="ru-RU" dirty="0" smtClean="0"/>
              <a:t>– р..</a:t>
            </a:r>
            <a:r>
              <a:rPr lang="ru-RU" dirty="0" err="1" smtClean="0"/>
              <a:t>кетоносец</a:t>
            </a:r>
            <a:r>
              <a:rPr lang="ru-RU" dirty="0" smtClean="0"/>
              <a:t>, л..теть на р..кете. </a:t>
            </a:r>
            <a:r>
              <a:rPr lang="ru-RU" b="1" dirty="0" smtClean="0"/>
              <a:t>Т..</a:t>
            </a:r>
            <a:r>
              <a:rPr lang="ru-RU" b="1" dirty="0" err="1" smtClean="0"/>
              <a:t>традь</a:t>
            </a:r>
            <a:r>
              <a:rPr lang="ru-RU" dirty="0" smtClean="0"/>
              <a:t> –т..</a:t>
            </a:r>
            <a:r>
              <a:rPr lang="ru-RU" dirty="0" err="1" smtClean="0"/>
              <a:t>традный</a:t>
            </a:r>
            <a:r>
              <a:rPr lang="ru-RU" dirty="0" smtClean="0"/>
              <a:t> лист, записать в т..</a:t>
            </a:r>
            <a:r>
              <a:rPr lang="ru-RU" dirty="0" err="1" smtClean="0"/>
              <a:t>традь</a:t>
            </a:r>
            <a:r>
              <a:rPr lang="ru-RU" dirty="0" smtClean="0"/>
              <a:t>.</a:t>
            </a:r>
          </a:p>
          <a:p>
            <a:pPr>
              <a:buNone/>
            </a:pPr>
            <a:r>
              <a:rPr lang="ru-RU" dirty="0" smtClean="0"/>
              <a:t> </a:t>
            </a:r>
            <a:endParaRPr lang="ru-RU"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35608" y="428604"/>
            <a:ext cx="7498080" cy="5819796"/>
          </a:xfrm>
        </p:spPr>
        <p:txBody>
          <a:bodyPr>
            <a:normAutofit fontScale="85000" lnSpcReduction="20000"/>
          </a:bodyPr>
          <a:lstStyle/>
          <a:p>
            <a:pPr>
              <a:buNone/>
            </a:pPr>
            <a:r>
              <a:rPr lang="ru-RU" dirty="0" smtClean="0"/>
              <a:t>Упражнение 22.</a:t>
            </a:r>
          </a:p>
          <a:p>
            <a:pPr>
              <a:buNone/>
            </a:pPr>
            <a:r>
              <a:rPr lang="ru-RU" dirty="0" smtClean="0"/>
              <a:t> </a:t>
            </a:r>
          </a:p>
          <a:p>
            <a:pPr>
              <a:buNone/>
            </a:pPr>
            <a:r>
              <a:rPr lang="ru-RU" dirty="0" smtClean="0"/>
              <a:t>Лаг..</a:t>
            </a:r>
            <a:r>
              <a:rPr lang="ru-RU" dirty="0" err="1" smtClean="0"/>
              <a:t>рь</a:t>
            </a:r>
            <a:r>
              <a:rPr lang="ru-RU" dirty="0" smtClean="0"/>
              <a:t>               м..</a:t>
            </a:r>
            <a:r>
              <a:rPr lang="ru-RU" dirty="0" err="1" smtClean="0"/>
              <a:t>дведь</a:t>
            </a:r>
            <a:r>
              <a:rPr lang="ru-RU" dirty="0" smtClean="0"/>
              <a:t>                      к..пуста</a:t>
            </a:r>
          </a:p>
          <a:p>
            <a:pPr>
              <a:buNone/>
            </a:pPr>
            <a:r>
              <a:rPr lang="ru-RU" dirty="0" smtClean="0"/>
              <a:t>М..</a:t>
            </a:r>
            <a:r>
              <a:rPr lang="ru-RU" dirty="0" err="1" smtClean="0"/>
              <a:t>тро</a:t>
            </a:r>
            <a:r>
              <a:rPr lang="ru-RU" dirty="0" smtClean="0"/>
              <a:t>                к..</a:t>
            </a:r>
            <a:r>
              <a:rPr lang="ru-RU" dirty="0" err="1" smtClean="0"/>
              <a:t>ртофель</a:t>
            </a:r>
            <a:r>
              <a:rPr lang="ru-RU" dirty="0" smtClean="0"/>
              <a:t>                  </a:t>
            </a:r>
            <a:r>
              <a:rPr lang="ru-RU" dirty="0" err="1" smtClean="0"/>
              <a:t>ов</a:t>
            </a:r>
            <a:r>
              <a:rPr lang="ru-RU" dirty="0" smtClean="0"/>
              <a:t>..</a:t>
            </a:r>
            <a:r>
              <a:rPr lang="ru-RU" dirty="0" err="1" smtClean="0"/>
              <a:t>щ</a:t>
            </a:r>
            <a:endParaRPr lang="ru-RU" dirty="0" smtClean="0"/>
          </a:p>
          <a:p>
            <a:pPr>
              <a:buNone/>
            </a:pPr>
            <a:r>
              <a:rPr lang="ru-RU" dirty="0" smtClean="0"/>
              <a:t>М..</a:t>
            </a:r>
            <a:r>
              <a:rPr lang="ru-RU" dirty="0" err="1" smtClean="0"/>
              <a:t>сква</a:t>
            </a:r>
            <a:r>
              <a:rPr lang="ru-RU" dirty="0" smtClean="0"/>
              <a:t>              п..м..</a:t>
            </a:r>
            <a:r>
              <a:rPr lang="ru-RU" dirty="0" err="1" smtClean="0"/>
              <a:t>дор</a:t>
            </a:r>
            <a:r>
              <a:rPr lang="ru-RU" dirty="0" smtClean="0"/>
              <a:t>                      за..</a:t>
            </a:r>
            <a:r>
              <a:rPr lang="ru-RU" dirty="0" err="1" smtClean="0"/>
              <a:t>ц</a:t>
            </a:r>
            <a:endParaRPr lang="ru-RU" dirty="0" smtClean="0"/>
          </a:p>
          <a:p>
            <a:pPr>
              <a:buNone/>
            </a:pPr>
            <a:r>
              <a:rPr lang="ru-RU" dirty="0" smtClean="0"/>
              <a:t> </a:t>
            </a:r>
          </a:p>
          <a:p>
            <a:pPr>
              <a:buNone/>
            </a:pPr>
            <a:r>
              <a:rPr lang="ru-RU" dirty="0" smtClean="0"/>
              <a:t>Вставь в предложения подходящие слова.</a:t>
            </a:r>
          </a:p>
          <a:p>
            <a:pPr>
              <a:buNone/>
            </a:pPr>
            <a:r>
              <a:rPr lang="ru-RU" dirty="0" smtClean="0"/>
              <a:t>В столовую лаг..</a:t>
            </a:r>
            <a:r>
              <a:rPr lang="ru-RU" dirty="0" err="1" smtClean="0"/>
              <a:t>ря</a:t>
            </a:r>
            <a:r>
              <a:rPr lang="ru-RU" dirty="0" smtClean="0"/>
              <a:t> завезли _____________: </a:t>
            </a:r>
            <a:r>
              <a:rPr lang="ru-RU" dirty="0" err="1" smtClean="0"/>
              <a:t>____________,п</a:t>
            </a:r>
            <a:r>
              <a:rPr lang="ru-RU" dirty="0" smtClean="0"/>
              <a:t>..м..</a:t>
            </a:r>
            <a:r>
              <a:rPr lang="ru-RU" dirty="0" err="1" smtClean="0"/>
              <a:t>доры</a:t>
            </a:r>
            <a:r>
              <a:rPr lang="ru-RU" dirty="0" smtClean="0"/>
              <a:t> и ____________________.</a:t>
            </a:r>
          </a:p>
          <a:p>
            <a:pPr>
              <a:buNone/>
            </a:pPr>
            <a:r>
              <a:rPr lang="ru-RU" dirty="0" smtClean="0"/>
              <a:t>_________________ зимой спит, а ______________ нет.</a:t>
            </a:r>
          </a:p>
          <a:p>
            <a:pPr>
              <a:buNone/>
            </a:pPr>
            <a:r>
              <a:rPr lang="ru-RU" dirty="0" smtClean="0"/>
              <a:t>В ______________М..</a:t>
            </a:r>
            <a:r>
              <a:rPr lang="ru-RU" dirty="0" err="1" smtClean="0"/>
              <a:t>сквы</a:t>
            </a:r>
            <a:r>
              <a:rPr lang="ru-RU" dirty="0" smtClean="0"/>
              <a:t> всегда много н..рода.</a:t>
            </a:r>
          </a:p>
          <a:p>
            <a:pPr>
              <a:buNone/>
            </a:pPr>
            <a:r>
              <a:rPr lang="ru-RU" dirty="0" smtClean="0"/>
              <a:t> </a:t>
            </a:r>
          </a:p>
          <a:p>
            <a:pPr>
              <a:buNone/>
            </a:pPr>
            <a:endParaRPr lang="ru-RU"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35608" y="642918"/>
            <a:ext cx="7498080" cy="5605482"/>
          </a:xfrm>
        </p:spPr>
        <p:txBody>
          <a:bodyPr>
            <a:normAutofit fontScale="92500" lnSpcReduction="20000"/>
          </a:bodyPr>
          <a:lstStyle/>
          <a:p>
            <a:pPr>
              <a:buNone/>
            </a:pPr>
            <a:r>
              <a:rPr lang="ru-RU" dirty="0" smtClean="0"/>
              <a:t>Упражнение 41.</a:t>
            </a:r>
          </a:p>
          <a:p>
            <a:pPr>
              <a:buNone/>
            </a:pPr>
            <a:r>
              <a:rPr lang="ru-RU" dirty="0" smtClean="0"/>
              <a:t>Обведи нужную букву.</a:t>
            </a:r>
          </a:p>
          <a:p>
            <a:pPr>
              <a:buNone/>
            </a:pPr>
            <a:r>
              <a:rPr lang="ru-RU" dirty="0" smtClean="0"/>
              <a:t> </a:t>
            </a:r>
          </a:p>
          <a:p>
            <a:pPr>
              <a:buNone/>
            </a:pPr>
            <a:r>
              <a:rPr lang="ru-RU" dirty="0" smtClean="0"/>
              <a:t>   </a:t>
            </a:r>
            <a:r>
              <a:rPr lang="ru-RU" dirty="0" err="1" smtClean="0"/>
              <a:t>ст</a:t>
            </a:r>
            <a:r>
              <a:rPr lang="ru-RU" dirty="0" smtClean="0"/>
              <a:t>   </a:t>
            </a:r>
            <a:r>
              <a:rPr lang="ru-RU" b="1" dirty="0" smtClean="0"/>
              <a:t>а  о</a:t>
            </a:r>
            <a:r>
              <a:rPr lang="ru-RU" dirty="0" smtClean="0"/>
              <a:t>  лица                        </a:t>
            </a:r>
            <a:r>
              <a:rPr lang="ru-RU" dirty="0" err="1" smtClean="0"/>
              <a:t>д</a:t>
            </a:r>
            <a:r>
              <a:rPr lang="ru-RU" dirty="0" smtClean="0"/>
              <a:t>  </a:t>
            </a:r>
            <a:r>
              <a:rPr lang="ru-RU" b="1" dirty="0" smtClean="0"/>
              <a:t>е  и</a:t>
            </a:r>
            <a:r>
              <a:rPr lang="ru-RU" dirty="0" smtClean="0"/>
              <a:t>  </a:t>
            </a:r>
            <a:r>
              <a:rPr lang="ru-RU" dirty="0" err="1" smtClean="0"/>
              <a:t>журный</a:t>
            </a:r>
            <a:endParaRPr lang="ru-RU" dirty="0" smtClean="0"/>
          </a:p>
          <a:p>
            <a:pPr>
              <a:buNone/>
            </a:pPr>
            <a:r>
              <a:rPr lang="ru-RU" dirty="0" smtClean="0"/>
              <a:t>     </a:t>
            </a:r>
            <a:r>
              <a:rPr lang="ru-RU" dirty="0" err="1" smtClean="0"/>
              <a:t>р</a:t>
            </a:r>
            <a:r>
              <a:rPr lang="ru-RU" dirty="0" smtClean="0"/>
              <a:t>  </a:t>
            </a:r>
            <a:r>
              <a:rPr lang="ru-RU" b="1" dirty="0" smtClean="0"/>
              <a:t>а  о</a:t>
            </a:r>
            <a:r>
              <a:rPr lang="ru-RU" dirty="0" smtClean="0"/>
              <a:t>  </a:t>
            </a:r>
            <a:r>
              <a:rPr lang="ru-RU" dirty="0" err="1" smtClean="0"/>
              <a:t>стение</a:t>
            </a:r>
            <a:r>
              <a:rPr lang="ru-RU" dirty="0" smtClean="0"/>
              <a:t>                     б  </a:t>
            </a:r>
            <a:r>
              <a:rPr lang="ru-RU" b="1" dirty="0" smtClean="0"/>
              <a:t>е   и</a:t>
            </a:r>
            <a:r>
              <a:rPr lang="ru-RU" dirty="0" smtClean="0"/>
              <a:t>  рёза</a:t>
            </a:r>
          </a:p>
          <a:p>
            <a:pPr>
              <a:buNone/>
            </a:pPr>
            <a:r>
              <a:rPr lang="ru-RU" dirty="0" smtClean="0"/>
              <a:t>     т  </a:t>
            </a:r>
            <a:r>
              <a:rPr lang="ru-RU" b="1" dirty="0" smtClean="0"/>
              <a:t>о  а</a:t>
            </a:r>
            <a:r>
              <a:rPr lang="ru-RU" dirty="0" smtClean="0"/>
              <a:t>  </a:t>
            </a:r>
            <a:r>
              <a:rPr lang="ru-RU" dirty="0" err="1" smtClean="0"/>
              <a:t>варищ</a:t>
            </a:r>
            <a:r>
              <a:rPr lang="ru-RU" dirty="0" smtClean="0"/>
              <a:t>                      с  </a:t>
            </a:r>
            <a:r>
              <a:rPr lang="ru-RU" b="1" dirty="0" smtClean="0"/>
              <a:t>о  а</a:t>
            </a:r>
            <a:r>
              <a:rPr lang="ru-RU" dirty="0" smtClean="0"/>
              <a:t>  лома</a:t>
            </a:r>
          </a:p>
          <a:p>
            <a:pPr>
              <a:buNone/>
            </a:pPr>
            <a:r>
              <a:rPr lang="ru-RU" dirty="0" smtClean="0"/>
              <a:t>   </a:t>
            </a:r>
            <a:r>
              <a:rPr lang="ru-RU" dirty="0" err="1" smtClean="0"/>
              <a:t>ур</a:t>
            </a:r>
            <a:r>
              <a:rPr lang="ru-RU" dirty="0" smtClean="0"/>
              <a:t>  </a:t>
            </a:r>
            <a:r>
              <a:rPr lang="ru-RU" b="1" dirty="0" smtClean="0"/>
              <a:t>о  а</a:t>
            </a:r>
            <a:r>
              <a:rPr lang="ru-RU" dirty="0" smtClean="0"/>
              <a:t>  </a:t>
            </a:r>
            <a:r>
              <a:rPr lang="ru-RU" dirty="0" err="1" smtClean="0"/>
              <a:t>жай</a:t>
            </a:r>
            <a:r>
              <a:rPr lang="ru-RU" dirty="0" smtClean="0"/>
              <a:t>                          л  </a:t>
            </a:r>
            <a:r>
              <a:rPr lang="ru-RU" b="1" dirty="0" smtClean="0"/>
              <a:t>а  о</a:t>
            </a:r>
            <a:r>
              <a:rPr lang="ru-RU" dirty="0" smtClean="0"/>
              <a:t>  </a:t>
            </a:r>
            <a:r>
              <a:rPr lang="ru-RU" dirty="0" err="1" smtClean="0"/>
              <a:t>донь</a:t>
            </a:r>
            <a:endParaRPr lang="ru-RU" dirty="0" smtClean="0"/>
          </a:p>
          <a:p>
            <a:pPr>
              <a:buNone/>
            </a:pPr>
            <a:r>
              <a:rPr lang="ru-RU" dirty="0" smtClean="0"/>
              <a:t>     т  </a:t>
            </a:r>
            <a:r>
              <a:rPr lang="ru-RU" b="1" dirty="0" smtClean="0"/>
              <a:t>о  а</a:t>
            </a:r>
            <a:r>
              <a:rPr lang="ru-RU" dirty="0" smtClean="0"/>
              <a:t>  пор                     учит  </a:t>
            </a:r>
            <a:r>
              <a:rPr lang="ru-RU" b="1" dirty="0" smtClean="0"/>
              <a:t>и  е</a:t>
            </a:r>
            <a:r>
              <a:rPr lang="ru-RU" dirty="0" smtClean="0"/>
              <a:t>  ль</a:t>
            </a:r>
          </a:p>
          <a:p>
            <a:pPr>
              <a:buNone/>
            </a:pPr>
            <a:r>
              <a:rPr lang="ru-RU" dirty="0" smtClean="0"/>
              <a:t>     к  </a:t>
            </a:r>
            <a:r>
              <a:rPr lang="ru-RU" b="1" dirty="0" smtClean="0"/>
              <a:t>о  а</a:t>
            </a:r>
            <a:r>
              <a:rPr lang="ru-RU" dirty="0" smtClean="0"/>
              <a:t> пуста                         с  </a:t>
            </a:r>
            <a:r>
              <a:rPr lang="ru-RU" b="1" dirty="0" smtClean="0"/>
              <a:t>а  о</a:t>
            </a:r>
            <a:r>
              <a:rPr lang="ru-RU" dirty="0" smtClean="0"/>
              <a:t>  рока</a:t>
            </a:r>
          </a:p>
          <a:p>
            <a:pPr>
              <a:buNone/>
            </a:pPr>
            <a:r>
              <a:rPr lang="ru-RU" dirty="0" smtClean="0"/>
              <a:t>   </a:t>
            </a:r>
            <a:r>
              <a:rPr lang="ru-RU" dirty="0" err="1" smtClean="0"/>
              <a:t>кр</a:t>
            </a:r>
            <a:r>
              <a:rPr lang="ru-RU" dirty="0" smtClean="0"/>
              <a:t>  </a:t>
            </a:r>
            <a:r>
              <a:rPr lang="ru-RU" b="1" dirty="0" smtClean="0"/>
              <a:t>о  а</a:t>
            </a:r>
            <a:r>
              <a:rPr lang="ru-RU" dirty="0" smtClean="0"/>
              <a:t>  </a:t>
            </a:r>
            <a:r>
              <a:rPr lang="ru-RU" dirty="0" err="1" smtClean="0"/>
              <a:t>вать</a:t>
            </a:r>
            <a:r>
              <a:rPr lang="ru-RU" dirty="0" smtClean="0"/>
              <a:t>                        </a:t>
            </a:r>
            <a:r>
              <a:rPr lang="ru-RU" dirty="0" err="1" smtClean="0"/>
              <a:t>уч</a:t>
            </a:r>
            <a:r>
              <a:rPr lang="ru-RU" dirty="0" smtClean="0"/>
              <a:t>  </a:t>
            </a:r>
            <a:r>
              <a:rPr lang="ru-RU" b="1" dirty="0" smtClean="0"/>
              <a:t>и  е</a:t>
            </a:r>
            <a:r>
              <a:rPr lang="ru-RU" dirty="0" smtClean="0"/>
              <a:t>  ник</a:t>
            </a:r>
          </a:p>
          <a:p>
            <a:pPr>
              <a:buNone/>
            </a:pPr>
            <a:r>
              <a:rPr lang="ru-RU" dirty="0" smtClean="0"/>
              <a:t>     в  </a:t>
            </a:r>
            <a:r>
              <a:rPr lang="ru-RU" b="1" dirty="0" smtClean="0"/>
              <a:t>о  а</a:t>
            </a:r>
            <a:r>
              <a:rPr lang="ru-RU" dirty="0" smtClean="0"/>
              <a:t>  робей                     </a:t>
            </a:r>
            <a:r>
              <a:rPr lang="ru-RU" dirty="0" err="1" smtClean="0"/>
              <a:t>ул</a:t>
            </a:r>
            <a:r>
              <a:rPr lang="ru-RU" dirty="0" smtClean="0"/>
              <a:t>  </a:t>
            </a:r>
            <a:r>
              <a:rPr lang="ru-RU" b="1" dirty="0" smtClean="0"/>
              <a:t>е  и</a:t>
            </a:r>
            <a:r>
              <a:rPr lang="ru-RU" dirty="0" smtClean="0"/>
              <a:t>  </a:t>
            </a:r>
            <a:r>
              <a:rPr lang="ru-RU" dirty="0" err="1" smtClean="0"/>
              <a:t>ца</a:t>
            </a:r>
            <a:endParaRPr lang="ru-RU" dirty="0" smtClean="0"/>
          </a:p>
          <a:p>
            <a:pPr>
              <a:buNone/>
            </a:pPr>
            <a:r>
              <a:rPr lang="ru-RU" dirty="0" smtClean="0"/>
              <a:t> </a:t>
            </a: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1435608" y="-571528"/>
            <a:ext cx="7498080" cy="142876"/>
          </a:xfrm>
        </p:spPr>
        <p:txBody>
          <a:bodyPr>
            <a:normAutofit fontScale="90000"/>
          </a:bodyPr>
          <a:lstStyle/>
          <a:p>
            <a:endParaRPr lang="ru-RU" dirty="0"/>
          </a:p>
        </p:txBody>
      </p:sp>
      <p:sp>
        <p:nvSpPr>
          <p:cNvPr id="3" name="Содержимое 2"/>
          <p:cNvSpPr>
            <a:spLocks noGrp="1"/>
          </p:cNvSpPr>
          <p:nvPr>
            <p:ph idx="1"/>
          </p:nvPr>
        </p:nvSpPr>
        <p:spPr>
          <a:xfrm>
            <a:off x="1435608" y="500042"/>
            <a:ext cx="7498080" cy="5748358"/>
          </a:xfrm>
        </p:spPr>
        <p:txBody>
          <a:bodyPr>
            <a:normAutofit fontScale="85000" lnSpcReduction="20000"/>
          </a:bodyPr>
          <a:lstStyle/>
          <a:p>
            <a:pPr algn="ctr">
              <a:buNone/>
            </a:pPr>
            <a:r>
              <a:rPr lang="ru-RU" dirty="0" smtClean="0"/>
              <a:t>   </a:t>
            </a:r>
            <a:r>
              <a:rPr lang="ru-RU" b="1" dirty="0" smtClean="0">
                <a:solidFill>
                  <a:srgbClr val="FF0000"/>
                </a:solidFill>
              </a:rPr>
              <a:t>У  младших школьников следует формировать 4 собственно орфографических умения, а именно: </a:t>
            </a:r>
          </a:p>
          <a:p>
            <a:pPr lvl="0"/>
            <a:r>
              <a:rPr lang="ru-RU" b="1" dirty="0" smtClean="0">
                <a:solidFill>
                  <a:schemeClr val="accent5">
                    <a:lumMod val="75000"/>
                  </a:schemeClr>
                </a:solidFill>
              </a:rPr>
              <a:t>Ставить  орфографические   задачи, т.е. обнаруживать   орфограммы (орфографическую зоркость);</a:t>
            </a:r>
          </a:p>
          <a:p>
            <a:pPr lvl="0"/>
            <a:r>
              <a:rPr lang="ru-RU" b="1" dirty="0" smtClean="0">
                <a:solidFill>
                  <a:schemeClr val="accent5">
                    <a:lumMod val="75000"/>
                  </a:schemeClr>
                </a:solidFill>
              </a:rPr>
              <a:t>устанавливать  тип  орфограммы, соотносить  её  с  определённым правилом (выбирать  способ  решения  задачи, чаще всего – орфографическое правило);</a:t>
            </a:r>
          </a:p>
          <a:p>
            <a:pPr lvl="0"/>
            <a:r>
              <a:rPr lang="ru-RU" b="1" dirty="0" smtClean="0">
                <a:solidFill>
                  <a:schemeClr val="accent5">
                    <a:lumMod val="75000"/>
                  </a:schemeClr>
                </a:solidFill>
              </a:rPr>
              <a:t>применять  правило  (верно выполнять предписываемый  им  способ  решения поставленной задачи);</a:t>
            </a:r>
          </a:p>
          <a:p>
            <a:pPr lvl="0"/>
            <a:r>
              <a:rPr lang="ru-RU" b="1" dirty="0" smtClean="0">
                <a:solidFill>
                  <a:schemeClr val="accent5">
                    <a:lumMod val="75000"/>
                  </a:schemeClr>
                </a:solidFill>
              </a:rPr>
              <a:t>проверять  написанное,  осуществлять орфографический самоконтроль.</a:t>
            </a:r>
          </a:p>
          <a:p>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
            </a:r>
            <a:br>
              <a:rPr lang="ru-RU" dirty="0" smtClean="0"/>
            </a:br>
            <a:r>
              <a:rPr lang="ru-RU" dirty="0" smtClean="0"/>
              <a:t/>
            </a:r>
            <a:br>
              <a:rPr lang="ru-RU" dirty="0" smtClean="0"/>
            </a:br>
            <a:r>
              <a:rPr lang="ru-RU" dirty="0" smtClean="0">
                <a:solidFill>
                  <a:srgbClr val="FF0000"/>
                </a:solidFill>
              </a:rPr>
              <a:t>Традиционно в методике выделяются следующие группы орфографических упражнений:</a:t>
            </a:r>
            <a:br>
              <a:rPr lang="ru-RU" dirty="0" smtClean="0">
                <a:solidFill>
                  <a:srgbClr val="FF0000"/>
                </a:solidFill>
              </a:rPr>
            </a:br>
            <a:endParaRPr lang="ru-RU" dirty="0">
              <a:solidFill>
                <a:srgbClr val="FF0000"/>
              </a:solidFill>
            </a:endParaRPr>
          </a:p>
        </p:txBody>
      </p:sp>
      <p:sp>
        <p:nvSpPr>
          <p:cNvPr id="3" name="Содержимое 2"/>
          <p:cNvSpPr>
            <a:spLocks noGrp="1"/>
          </p:cNvSpPr>
          <p:nvPr>
            <p:ph idx="1"/>
          </p:nvPr>
        </p:nvSpPr>
        <p:spPr/>
        <p:txBody>
          <a:bodyPr>
            <a:normAutofit lnSpcReduction="10000"/>
          </a:bodyPr>
          <a:lstStyle/>
          <a:p>
            <a:pPr>
              <a:buNone/>
            </a:pPr>
            <a:r>
              <a:rPr lang="ru-RU" dirty="0" smtClean="0"/>
              <a:t> </a:t>
            </a:r>
          </a:p>
          <a:p>
            <a:endParaRPr lang="ru-RU" dirty="0" smtClean="0"/>
          </a:p>
          <a:p>
            <a:r>
              <a:rPr lang="ru-RU" b="1" dirty="0" smtClean="0">
                <a:solidFill>
                  <a:schemeClr val="accent5">
                    <a:lumMod val="75000"/>
                  </a:schemeClr>
                </a:solidFill>
              </a:rPr>
              <a:t>Грамматико-орфографический разбор.</a:t>
            </a:r>
          </a:p>
          <a:p>
            <a:pPr lvl="0"/>
            <a:r>
              <a:rPr lang="ru-RU" b="1" dirty="0" smtClean="0">
                <a:solidFill>
                  <a:schemeClr val="accent5">
                    <a:lumMod val="75000"/>
                  </a:schemeClr>
                </a:solidFill>
              </a:rPr>
              <a:t>Списывание.</a:t>
            </a:r>
          </a:p>
          <a:p>
            <a:pPr lvl="0"/>
            <a:r>
              <a:rPr lang="ru-RU" b="1" dirty="0" smtClean="0">
                <a:solidFill>
                  <a:schemeClr val="accent5">
                    <a:lumMod val="75000"/>
                  </a:schemeClr>
                </a:solidFill>
              </a:rPr>
              <a:t>Диктант.</a:t>
            </a:r>
          </a:p>
          <a:p>
            <a:pPr lvl="0"/>
            <a:r>
              <a:rPr lang="ru-RU" b="1" dirty="0" smtClean="0">
                <a:solidFill>
                  <a:schemeClr val="accent5">
                    <a:lumMod val="75000"/>
                  </a:schemeClr>
                </a:solidFill>
              </a:rPr>
              <a:t>Лексико-орфографические упражнения.</a:t>
            </a:r>
          </a:p>
          <a:p>
            <a:pPr lvl="0"/>
            <a:r>
              <a:rPr lang="ru-RU" b="1" dirty="0" smtClean="0">
                <a:solidFill>
                  <a:schemeClr val="accent5">
                    <a:lumMod val="75000"/>
                  </a:schemeClr>
                </a:solidFill>
              </a:rPr>
              <a:t>Изложения.</a:t>
            </a:r>
          </a:p>
          <a:p>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rgbClr val="FF0000"/>
                </a:solidFill>
              </a:rPr>
              <a:t>Письмо с проговариванием</a:t>
            </a:r>
            <a:endParaRPr lang="ru-RU" dirty="0">
              <a:solidFill>
                <a:srgbClr val="FF0000"/>
              </a:solidFill>
            </a:endParaRPr>
          </a:p>
        </p:txBody>
      </p:sp>
      <p:sp>
        <p:nvSpPr>
          <p:cNvPr id="3" name="Содержимое 2"/>
          <p:cNvSpPr>
            <a:spLocks noGrp="1"/>
          </p:cNvSpPr>
          <p:nvPr>
            <p:ph idx="1"/>
          </p:nvPr>
        </p:nvSpPr>
        <p:spPr/>
        <p:txBody>
          <a:bodyPr>
            <a:normAutofit fontScale="77500" lnSpcReduction="20000"/>
          </a:bodyPr>
          <a:lstStyle/>
          <a:p>
            <a:r>
              <a:rPr lang="ru-RU" b="1" dirty="0" smtClean="0">
                <a:solidFill>
                  <a:schemeClr val="accent5">
                    <a:lumMod val="75000"/>
                  </a:schemeClr>
                </a:solidFill>
              </a:rPr>
              <a:t>Письмо с проговариванием обеспечивает большой объем написанного, аккуратность, красивое письмо, практически полное отсутствие ошибок. Письмо с проговариванием объединяет весь класс, постепенно все ребята начинают работать в хорошем темпе. Вначале проговаривать может учитель, затем сильные ученики, потом в работу включаются и средние, и слабые учащиеся. Проговаривание – своего рода предупреждение ошибок. И если ученик вдруг проговорил слово с ошибкой, то класс и учитель вовремя предотвратят беду, т.е. не дадут зафиксировать эту ошибку на письме. </a:t>
            </a:r>
            <a:br>
              <a:rPr lang="ru-RU" b="1" dirty="0" smtClean="0">
                <a:solidFill>
                  <a:schemeClr val="accent5">
                    <a:lumMod val="75000"/>
                  </a:schemeClr>
                </a:solidFill>
              </a:rPr>
            </a:br>
            <a:endParaRPr lang="ru-RU" b="1" dirty="0">
              <a:solidFill>
                <a:schemeClr val="accent5">
                  <a:lumMod val="75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rgbClr val="FF0000"/>
                </a:solidFill>
              </a:rPr>
              <a:t>Зрительный диктант</a:t>
            </a:r>
            <a:endParaRPr lang="ru-RU" dirty="0">
              <a:solidFill>
                <a:srgbClr val="FF0000"/>
              </a:solidFill>
            </a:endParaRPr>
          </a:p>
        </p:txBody>
      </p:sp>
      <p:sp>
        <p:nvSpPr>
          <p:cNvPr id="3" name="Содержимое 2"/>
          <p:cNvSpPr>
            <a:spLocks noGrp="1"/>
          </p:cNvSpPr>
          <p:nvPr>
            <p:ph idx="1"/>
          </p:nvPr>
        </p:nvSpPr>
        <p:spPr/>
        <p:txBody>
          <a:bodyPr>
            <a:normAutofit fontScale="62500" lnSpcReduction="20000"/>
          </a:bodyPr>
          <a:lstStyle/>
          <a:p>
            <a:pPr>
              <a:buNone/>
            </a:pPr>
            <a:r>
              <a:rPr lang="ru-RU" dirty="0" smtClean="0"/>
              <a:t>      </a:t>
            </a:r>
            <a:r>
              <a:rPr lang="ru-RU" b="1" dirty="0" smtClean="0">
                <a:solidFill>
                  <a:schemeClr val="accent5">
                    <a:lumMod val="75000"/>
                  </a:schemeClr>
                </a:solidFill>
              </a:rPr>
              <a:t>Зрительный диктант, цель которого – предупреждение ошибок. На доске записывается несколько предложений или текст. Этот текст выразительно читается, затем выделяются наиболее интересные с точки зрения орфографии слова, объясняется их правописание, отдельные слова проговариваются (можно провести орфографическое чтение всех предложений). Затем учащимся предлагается ''сфотографировать'' отдельные слова и увидеть их внутренним зрением (закрыть глаза и написать). Текст на время закрывается, и дети еще раз отвечают на вопросы, проговаривают трудные слова. В случае необходимости текст открывается снова. Класс настроен написать текст без ошибок, попутно оттачивая зрительную память. Но если вдруг ученик засомневается в написании какого-то слова, то он все равно имеет право поставить точку на месте сомнительной буквы.</a:t>
            </a:r>
            <a:endParaRPr lang="ru-RU" b="1" dirty="0">
              <a:solidFill>
                <a:schemeClr val="accent5">
                  <a:lumMod val="75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solidFill>
                  <a:srgbClr val="FF0000"/>
                </a:solidFill>
              </a:rPr>
              <a:t>Комментированное письмо с указанием орфограмм</a:t>
            </a:r>
            <a:endParaRPr lang="ru-RU" dirty="0">
              <a:solidFill>
                <a:srgbClr val="FF0000"/>
              </a:solidFill>
            </a:endParaRPr>
          </a:p>
        </p:txBody>
      </p:sp>
      <p:sp>
        <p:nvSpPr>
          <p:cNvPr id="3" name="Содержимое 2"/>
          <p:cNvSpPr>
            <a:spLocks noGrp="1"/>
          </p:cNvSpPr>
          <p:nvPr>
            <p:ph idx="1"/>
          </p:nvPr>
        </p:nvSpPr>
        <p:spPr/>
        <p:txBody>
          <a:bodyPr>
            <a:normAutofit fontScale="85000" lnSpcReduction="10000"/>
          </a:bodyPr>
          <a:lstStyle/>
          <a:p>
            <a:endParaRPr lang="ru-RU" b="1" dirty="0" smtClean="0"/>
          </a:p>
          <a:p>
            <a:r>
              <a:rPr lang="ru-RU" b="1" dirty="0" smtClean="0">
                <a:solidFill>
                  <a:schemeClr val="accent3">
                    <a:lumMod val="75000"/>
                  </a:schemeClr>
                </a:solidFill>
              </a:rPr>
              <a:t>При комментировании достигается высокий уровень самоконтроля, так как ученик не просто фиксирует, а объясняет правописание. Комментирование — это вид упражнения, включающий в себя объясняющее рассуждение в процессе записи слов, предложений. При комментировании или орфографическом разборе ученик, прежде всего, находит объект объяснения, т.е. орфограмму. </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rgbClr val="FF0000"/>
                </a:solidFill>
              </a:rPr>
              <a:t>Диктант "Проверяю себя”</a:t>
            </a:r>
            <a:endParaRPr lang="ru-RU" dirty="0">
              <a:solidFill>
                <a:srgbClr val="FF0000"/>
              </a:solidFill>
            </a:endParaRPr>
          </a:p>
        </p:txBody>
      </p:sp>
      <p:sp>
        <p:nvSpPr>
          <p:cNvPr id="3" name="Содержимое 2"/>
          <p:cNvSpPr>
            <a:spLocks noGrp="1"/>
          </p:cNvSpPr>
          <p:nvPr>
            <p:ph idx="1"/>
          </p:nvPr>
        </p:nvSpPr>
        <p:spPr/>
        <p:txBody>
          <a:bodyPr>
            <a:normAutofit fontScale="70000" lnSpcReduction="20000"/>
          </a:bodyPr>
          <a:lstStyle/>
          <a:p>
            <a:pPr>
              <a:buNone/>
            </a:pPr>
            <a:endParaRPr lang="ru-RU" b="1" dirty="0" smtClean="0"/>
          </a:p>
          <a:p>
            <a:pPr>
              <a:buNone/>
            </a:pPr>
            <a:r>
              <a:rPr lang="ru-RU" dirty="0" smtClean="0"/>
              <a:t>     </a:t>
            </a:r>
            <a:r>
              <a:rPr lang="ru-RU" b="1" dirty="0" smtClean="0">
                <a:solidFill>
                  <a:schemeClr val="accent5">
                    <a:lumMod val="75000"/>
                  </a:schemeClr>
                </a:solidFill>
              </a:rPr>
              <a:t>Выполняя этот диктант, учащиеся могут спрашивать у учителя, как пишется то или иное слово. Но беда в том, что на первых порах слабые ученики ничего не спрашивают и допускают при этом большое количество ошибок, - это негативная сторона диктанта ''Проверяю себя''. Поэтому важно как можно раньше вооружить учащихся знанием наиболее общих признаков орфограмм. Первое и главное достоинство диктанта ''Проверяю себя'' состоит в том, что дети начинают нащупывать свои слабые места, учатся спрашивать и сомневаться, мы им даем возможность писать без ошибок, предупреждать их. Этот диктант позволяет писать часто и много, а ошибок делать мало или не делать вовсе: орфографический навык совершенствуется и укрепляется. </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350</TotalTime>
  <Words>1957</Words>
  <Application>Microsoft Office PowerPoint</Application>
  <PresentationFormat>Экран (4:3)</PresentationFormat>
  <Paragraphs>216</Paragraphs>
  <Slides>39</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39</vt:i4>
      </vt:variant>
    </vt:vector>
  </HeadingPairs>
  <TitlesOfParts>
    <vt:vector size="40" baseType="lpstr">
      <vt:lpstr>Солнцестояние</vt:lpstr>
      <vt:lpstr>Развитие орфографической зоркости на уроках в начальной школе</vt:lpstr>
      <vt:lpstr>«Систематичность упражнений – есть первая и главная основа их успеха, и недостаток этой систематичности главная причина, почему многочисленные и долговременные упражнения в орфографии  дают плохие результаты»  К. Д. Ушинский  </vt:lpstr>
      <vt:lpstr>Эффективные приемы формирования орфографической зоркости</vt:lpstr>
      <vt:lpstr>Слайд 4</vt:lpstr>
      <vt:lpstr>  Традиционно в методике выделяются следующие группы орфографических упражнений: </vt:lpstr>
      <vt:lpstr>Письмо с проговариванием</vt:lpstr>
      <vt:lpstr>Зрительный диктант</vt:lpstr>
      <vt:lpstr>Комментированное письмо с указанием орфограмм</vt:lpstr>
      <vt:lpstr>Диктант "Проверяю себя”</vt:lpstr>
      <vt:lpstr>Специально организованное списывание</vt:lpstr>
      <vt:lpstr>Специально организованное списывание  </vt:lpstr>
      <vt:lpstr>Выборочный диктант.</vt:lpstr>
      <vt:lpstr>Словарный диктант.</vt:lpstr>
      <vt:lpstr>Творческий диктант.</vt:lpstr>
      <vt:lpstr>Изложение. </vt:lpstr>
      <vt:lpstr>Изложение. </vt:lpstr>
      <vt:lpstr>Прием сознательного пропуска буквы</vt:lpstr>
      <vt:lpstr>Письмо с “дырками”</vt:lpstr>
      <vt:lpstr>''Найди опасное место''</vt:lpstr>
      <vt:lpstr>Списывание  </vt:lpstr>
      <vt:lpstr>Диктант с постукиванием</vt:lpstr>
      <vt:lpstr>''Секрет письма зеленой пастой''</vt:lpstr>
      <vt:lpstr>Письмо под диктовку:  </vt:lpstr>
      <vt:lpstr>Использование разных видов диктантов:</vt:lpstr>
      <vt:lpstr>Знаковый диктант</vt:lpstr>
      <vt:lpstr>Какографические упражнения</vt:lpstr>
      <vt:lpstr>Слайд 27</vt:lpstr>
      <vt:lpstr>Какографические упражнения</vt:lpstr>
      <vt:lpstr>Использование алгоритмов орфографических правил</vt:lpstr>
      <vt:lpstr>АЛГОРИТМ ПРОВЕРКИ БЕЗУДАРНОЙ ГЛАСНОЙ В КОРНЕ </vt:lpstr>
      <vt:lpstr>Дидактические игры</vt:lpstr>
      <vt:lpstr>Слайд 32</vt:lpstr>
      <vt:lpstr>Слайд 33</vt:lpstr>
      <vt:lpstr>«Запоминалки», «рифмовки», орфографические сказки.</vt:lpstr>
      <vt:lpstr>Использование  тренажеров</vt:lpstr>
      <vt:lpstr>Работа со словарными словами</vt:lpstr>
      <vt:lpstr>Использование карточек с заданиями</vt:lpstr>
      <vt:lpstr>Слайд 38</vt:lpstr>
      <vt:lpstr>Слайд 39</vt:lpstr>
    </vt:vector>
  </TitlesOfParts>
  <Company>МОУ СОШ №6</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Развитие орфографической зоркости на уроках в начальной школе</dc:title>
  <dc:creator>начальные классы</dc:creator>
  <cp:lastModifiedBy>Регина</cp:lastModifiedBy>
  <cp:revision>34</cp:revision>
  <dcterms:created xsi:type="dcterms:W3CDTF">2011-03-23T07:31:30Z</dcterms:created>
  <dcterms:modified xsi:type="dcterms:W3CDTF">2015-12-07T11:50:09Z</dcterms:modified>
</cp:coreProperties>
</file>